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1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76" r:id="rId12"/>
    <p:sldId id="277" r:id="rId13"/>
    <p:sldId id="265" r:id="rId14"/>
    <p:sldId id="266" r:id="rId15"/>
    <p:sldId id="267" r:id="rId16"/>
    <p:sldId id="268" r:id="rId17"/>
    <p:sldId id="269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4671" autoAdjust="0"/>
  </p:normalViewPr>
  <p:slideViewPr>
    <p:cSldViewPr>
      <p:cViewPr varScale="1">
        <p:scale>
          <a:sx n="66" d="100"/>
          <a:sy n="66" d="100"/>
        </p:scale>
        <p:origin x="-5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09/06/2015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09/06/2015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09/06/2015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09/06/2015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09/06/2015</a:t>
            </a:fld>
            <a:endParaRPr lang="fr-BE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09/06/2015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09/06/2015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09/06/2015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09/06/2015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09/06/2015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09/06/2015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309A6D-C09C-4548-B29A-6CF363A7E532}" type="datetimeFigureOut">
              <a:rPr lang="fr-FR" smtClean="0"/>
              <a:t>09/06/2015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chi-amine\Desktop\s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00808"/>
            <a:ext cx="5564088" cy="2871212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22929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rchi-amine\Desktop\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5616624" cy="289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51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241678"/>
              </p:ext>
            </p:extLst>
          </p:nvPr>
        </p:nvGraphicFramePr>
        <p:xfrm>
          <a:off x="179512" y="188640"/>
          <a:ext cx="8424938" cy="63412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13810"/>
                <a:gridCol w="921021"/>
                <a:gridCol w="1115340"/>
                <a:gridCol w="1354022"/>
                <a:gridCol w="1039918"/>
                <a:gridCol w="780827"/>
              </a:tblGrid>
              <a:tr h="6035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C00000"/>
                          </a:solidFill>
                          <a:effectLst/>
                        </a:rPr>
                        <a:t>P</a:t>
                      </a:r>
                      <a:r>
                        <a:rPr lang="fr-FR" sz="2400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</a:rPr>
                        <a:t>uissance installé </a:t>
                      </a:r>
                      <a:r>
                        <a:rPr lang="fr-FR" sz="2400" cap="all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</a:rPr>
                        <a:t>(w)</a:t>
                      </a:r>
                      <a:endParaRPr lang="fr-FR" sz="2400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Nombre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T(h)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dirty="0">
                          <a:effectLst/>
                        </a:rPr>
                        <a:t>Puissance      Onduleur (w)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rgbClr val="C00000"/>
                          </a:solidFill>
                          <a:effectLst/>
                        </a:rPr>
                        <a:t>E .J .M</a:t>
                      </a:r>
                      <a:endParaRPr lang="fr-F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U SYSTEME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/>
                </a:tc>
              </a:tr>
              <a:tr h="1171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LAMPADAIRE A 01 BOULE EN FORME DE POIR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E </a:t>
                      </a:r>
                      <a:r>
                        <a:rPr lang="fr-FR" sz="1400" dirty="0" smtClean="0">
                          <a:effectLst/>
                        </a:rPr>
                        <a:t>p=125</a:t>
                      </a:r>
                      <a:endParaRPr lang="fr-FR" sz="2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Pt =31*125=3875 w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31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/>
                </a:tc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            10h</a:t>
                      </a:r>
                    </a:p>
                    <a:p>
                      <a:pPr marL="71755" marR="7175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 vert="vert270"/>
                </a:tc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 smtClean="0">
                          <a:effectLst/>
                        </a:rPr>
                        <a:t>          (</a:t>
                      </a:r>
                      <a:r>
                        <a:rPr lang="fr-FR" sz="2400" dirty="0">
                          <a:effectLst/>
                        </a:rPr>
                        <a:t>125 125 watt)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 vert="vert27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spc="300" dirty="0">
                          <a:effectLst/>
                        </a:rPr>
                        <a:t>           </a:t>
                      </a:r>
                      <a:r>
                        <a:rPr lang="fr-FR" sz="1400" spc="300" dirty="0" smtClean="0">
                          <a:effectLst/>
                        </a:rPr>
                        <a:t>  </a:t>
                      </a:r>
                      <a:endParaRPr lang="fr-FR" sz="14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spc="300" dirty="0" smtClean="0">
                          <a:effectLst/>
                        </a:rPr>
                        <a:t>         113750WAT.H   </a:t>
                      </a:r>
                      <a:endParaRPr lang="fr-FR" sz="2400" dirty="0" smtClean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 vert="vert270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spc="300" dirty="0" smtClean="0">
                          <a:effectLst/>
                        </a:rPr>
                        <a:t>    48 </a:t>
                      </a:r>
                      <a:r>
                        <a:rPr lang="fr-FR" sz="2400" spc="300" dirty="0">
                          <a:effectLst/>
                        </a:rPr>
                        <a:t>V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 vert="vert270"/>
                </a:tc>
              </a:tr>
              <a:tr h="15933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LAMPADAIRE EN FONTE TYPE KADRI AVEC 02 LANTERNES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p= 250w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Pt=250*16=4000w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16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2623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PROJECTEUR ORIENTABLE ETANCHE A LAMPE HALOGENE p= 125W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Pt 125*14=1750w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14</a:t>
                      </a:r>
                      <a:endParaRPr lang="fr-FR" sz="2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6735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BALISE LUMINEUSE POUR LAMPE A VAPEUR DE MERCURE 125 W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Pt=14*125=1750w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14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7102" marR="47102" marT="0" marB="0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Zone de texte 7"/>
          <p:cNvSpPr txBox="1">
            <a:spLocks noChangeArrowheads="1"/>
          </p:cNvSpPr>
          <p:nvPr/>
        </p:nvSpPr>
        <p:spPr bwMode="auto">
          <a:xfrm rot="-5400000">
            <a:off x="3400425" y="-223838"/>
            <a:ext cx="506413" cy="182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6418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" y="0"/>
            <a:ext cx="9144000" cy="67413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 de texte 1"/>
          <p:cNvSpPr txBox="1">
            <a:spLocks noChangeArrowheads="1"/>
          </p:cNvSpPr>
          <p:nvPr/>
        </p:nvSpPr>
        <p:spPr bwMode="auto">
          <a:xfrm rot="-5400000">
            <a:off x="3902075" y="-579438"/>
            <a:ext cx="504825" cy="182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one de texte 3"/>
          <p:cNvSpPr txBox="1">
            <a:spLocks noChangeArrowheads="1"/>
          </p:cNvSpPr>
          <p:nvPr/>
        </p:nvSpPr>
        <p:spPr bwMode="auto">
          <a:xfrm rot="-5400000">
            <a:off x="3949700" y="1363663"/>
            <a:ext cx="612775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 de texte 1"/>
          <p:cNvSpPr txBox="1">
            <a:spLocks noChangeArrowheads="1"/>
          </p:cNvSpPr>
          <p:nvPr/>
        </p:nvSpPr>
        <p:spPr bwMode="auto">
          <a:xfrm rot="-5400000">
            <a:off x="3902075" y="-579438"/>
            <a:ext cx="504825" cy="182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 de texte 3"/>
          <p:cNvSpPr txBox="1">
            <a:spLocks noChangeArrowheads="1"/>
          </p:cNvSpPr>
          <p:nvPr/>
        </p:nvSpPr>
        <p:spPr bwMode="auto">
          <a:xfrm rot="-5400000">
            <a:off x="3949700" y="1363663"/>
            <a:ext cx="612775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49" y="82549"/>
            <a:ext cx="7661275" cy="7029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Connecteur droit 12"/>
          <p:cNvCxnSpPr/>
          <p:nvPr/>
        </p:nvCxnSpPr>
        <p:spPr>
          <a:xfrm flipV="1">
            <a:off x="6084168" y="82549"/>
            <a:ext cx="0" cy="59387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flipV="1">
            <a:off x="7956376" y="82549"/>
            <a:ext cx="0" cy="66588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539552" y="82549"/>
            <a:ext cx="0" cy="66588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 flipH="1">
            <a:off x="539552" y="1196752"/>
            <a:ext cx="74168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2267744" y="82549"/>
            <a:ext cx="0" cy="59387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539552" y="1782763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/>
          <p:cNvCxnSpPr/>
          <p:nvPr/>
        </p:nvCxnSpPr>
        <p:spPr>
          <a:xfrm>
            <a:off x="539552" y="3212976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/>
          <p:cNvCxnSpPr/>
          <p:nvPr/>
        </p:nvCxnSpPr>
        <p:spPr>
          <a:xfrm>
            <a:off x="506643" y="4725144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/>
          <p:cNvCxnSpPr/>
          <p:nvPr/>
        </p:nvCxnSpPr>
        <p:spPr>
          <a:xfrm>
            <a:off x="1547664" y="82549"/>
            <a:ext cx="0" cy="59387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/>
          <p:cNvCxnSpPr/>
          <p:nvPr/>
        </p:nvCxnSpPr>
        <p:spPr>
          <a:xfrm>
            <a:off x="6084168" y="1916832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/>
          <p:cNvCxnSpPr/>
          <p:nvPr/>
        </p:nvCxnSpPr>
        <p:spPr>
          <a:xfrm>
            <a:off x="6084168" y="3356283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/>
          <p:cNvCxnSpPr/>
          <p:nvPr/>
        </p:nvCxnSpPr>
        <p:spPr>
          <a:xfrm>
            <a:off x="6084168" y="4725144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 flipV="1">
            <a:off x="4860032" y="82549"/>
            <a:ext cx="0" cy="66588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/>
          <p:cNvCxnSpPr/>
          <p:nvPr/>
        </p:nvCxnSpPr>
        <p:spPr>
          <a:xfrm>
            <a:off x="539552" y="82549"/>
            <a:ext cx="74168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1994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2996953"/>
            <a:ext cx="799288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26670" y="0"/>
            <a:ext cx="7239000" cy="1143000"/>
          </a:xfrm>
        </p:spPr>
        <p:txBody>
          <a:bodyPr/>
          <a:lstStyle/>
          <a:p>
            <a:r>
              <a:rPr lang="fr-FR" dirty="0" smtClean="0"/>
              <a:t>Objectif </a:t>
            </a:r>
            <a:r>
              <a:rPr lang="fr-FR" dirty="0"/>
              <a:t>d’étude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268760"/>
            <a:ext cx="8228384" cy="2044824"/>
          </a:xfrm>
        </p:spPr>
        <p:txBody>
          <a:bodyPr>
            <a:normAutofit/>
          </a:bodyPr>
          <a:lstStyle/>
          <a:p>
            <a:r>
              <a:rPr lang="fr-FR" sz="2400" dirty="0"/>
              <a:t>L'objectif de ce travail est le développement  de CUAT, avec la mise en œuvre d’un système de production d’énergie propre, c’est l'énergie piézoélectrique au niveau de </a:t>
            </a:r>
            <a:r>
              <a:rPr lang="fr-FR" sz="2400" dirty="0" smtClean="0"/>
              <a:t>l’entrée </a:t>
            </a:r>
            <a:r>
              <a:rPr lang="fr-FR" sz="2400" dirty="0"/>
              <a:t>principale destiné à</a:t>
            </a:r>
            <a:r>
              <a:rPr lang="fr-FR" sz="2400" dirty="0" smtClean="0"/>
              <a:t> l’éclairage extérieur.</a:t>
            </a:r>
            <a:endParaRPr lang="fr-FR" sz="24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442" y="-1"/>
            <a:ext cx="1862138" cy="16561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670831"/>
            <a:ext cx="1849295" cy="14561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58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249196" cy="882357"/>
          </a:xfrm>
        </p:spPr>
        <p:txBody>
          <a:bodyPr>
            <a:normAutofit/>
          </a:bodyPr>
          <a:lstStyle/>
          <a:p>
            <a:r>
              <a:rPr lang="fr-FR" sz="2400" dirty="0" smtClean="0"/>
              <a:t>On </a:t>
            </a:r>
            <a:r>
              <a:rPr lang="fr-FR" sz="2400" dirty="0"/>
              <a:t>calcule la capacité (C) de la batterie en appliquant la formule ci-dessous</a:t>
            </a:r>
          </a:p>
        </p:txBody>
      </p:sp>
      <p:sp>
        <p:nvSpPr>
          <p:cNvPr id="5" name="Rectangle 4"/>
          <p:cNvSpPr/>
          <p:nvPr/>
        </p:nvSpPr>
        <p:spPr>
          <a:xfrm>
            <a:off x="215500" y="1916832"/>
            <a:ext cx="3564412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400" dirty="0"/>
              <a:t> </a:t>
            </a:r>
            <a:r>
              <a:rPr lang="pt-BR" sz="2400" dirty="0" smtClean="0"/>
              <a:t>              Ec  </a:t>
            </a:r>
            <a:r>
              <a:rPr lang="pt-BR" sz="2400" dirty="0"/>
              <a:t>. N</a:t>
            </a:r>
          </a:p>
          <a:p>
            <a:r>
              <a:rPr lang="pt-BR" sz="2400" dirty="0"/>
              <a:t> </a:t>
            </a:r>
            <a:r>
              <a:rPr lang="pt-BR" sz="2400" dirty="0" smtClean="0"/>
              <a:t> </a:t>
            </a:r>
            <a:r>
              <a:rPr lang="pt-BR" sz="2400" dirty="0"/>
              <a:t>C   = </a:t>
            </a:r>
            <a:endParaRPr lang="pt-BR" sz="2400" dirty="0" smtClean="0"/>
          </a:p>
          <a:p>
            <a:r>
              <a:rPr lang="pt-BR" sz="2400" dirty="0" smtClean="0"/>
              <a:t>                  D.U</a:t>
            </a:r>
            <a:endParaRPr lang="fr-FR" sz="2400" dirty="0"/>
          </a:p>
        </p:txBody>
      </p:sp>
      <p:cxnSp>
        <p:nvCxnSpPr>
          <p:cNvPr id="6" name="Connecteur droit 5"/>
          <p:cNvCxnSpPr/>
          <p:nvPr/>
        </p:nvCxnSpPr>
        <p:spPr>
          <a:xfrm>
            <a:off x="971600" y="2516996"/>
            <a:ext cx="1493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966640" y="1305342"/>
            <a:ext cx="4565800" cy="26776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C : capacité de la batterie en (Ah)</a:t>
            </a:r>
          </a:p>
          <a:p>
            <a:r>
              <a:rPr lang="fr-FR" sz="2400" dirty="0"/>
              <a:t>EC : énergie consommée par jour (Wh/j)</a:t>
            </a:r>
          </a:p>
          <a:p>
            <a:r>
              <a:rPr lang="fr-FR" sz="2400" dirty="0"/>
              <a:t>N : nombre de jour d’autonomie</a:t>
            </a:r>
          </a:p>
          <a:p>
            <a:r>
              <a:rPr lang="fr-FR" sz="2400" dirty="0"/>
              <a:t>D : décharge maximale admissible (0,8 pour les batteries au plomb)</a:t>
            </a:r>
          </a:p>
          <a:p>
            <a:r>
              <a:rPr lang="fr-FR" sz="2400" dirty="0"/>
              <a:t>U : tension de la batterie (V)</a:t>
            </a:r>
          </a:p>
        </p:txBody>
      </p:sp>
      <p:sp>
        <p:nvSpPr>
          <p:cNvPr id="7" name="Rectangle 6"/>
          <p:cNvSpPr/>
          <p:nvPr/>
        </p:nvSpPr>
        <p:spPr>
          <a:xfrm>
            <a:off x="392852" y="4715852"/>
            <a:ext cx="578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A.N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15500" y="5085184"/>
            <a:ext cx="4105529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 smtClean="0"/>
              <a:t>                 113750 </a:t>
            </a:r>
            <a:r>
              <a:rPr lang="fr-FR" sz="2400" dirty="0"/>
              <a:t>×  7 </a:t>
            </a:r>
            <a:endParaRPr lang="fr-FR" sz="2400" dirty="0" smtClean="0"/>
          </a:p>
          <a:p>
            <a:r>
              <a:rPr lang="fr-FR" sz="2400" dirty="0" smtClean="0"/>
              <a:t>C    =</a:t>
            </a:r>
          </a:p>
          <a:p>
            <a:r>
              <a:rPr lang="fr-FR" sz="2400" dirty="0" smtClean="0"/>
              <a:t>                    0.8  </a:t>
            </a:r>
            <a:r>
              <a:rPr lang="fr-FR" sz="2400" dirty="0"/>
              <a:t>×  </a:t>
            </a:r>
            <a:r>
              <a:rPr lang="fr-FR" sz="2400" dirty="0" smtClean="0"/>
              <a:t>48         </a:t>
            </a:r>
            <a:endParaRPr lang="fr-FR" sz="2400" dirty="0"/>
          </a:p>
        </p:txBody>
      </p:sp>
      <p:cxnSp>
        <p:nvCxnSpPr>
          <p:cNvPr id="21" name="Connecteur droit 20"/>
          <p:cNvCxnSpPr/>
          <p:nvPr/>
        </p:nvCxnSpPr>
        <p:spPr>
          <a:xfrm>
            <a:off x="1830301" y="5711812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5436096" y="5382897"/>
            <a:ext cx="3485258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 C= 20735,68 Ah</a:t>
            </a:r>
          </a:p>
        </p:txBody>
      </p:sp>
    </p:spTree>
    <p:extLst>
      <p:ext uri="{BB962C8B-B14F-4D97-AF65-F5344CB8AC3E}">
        <p14:creationId xmlns:p14="http://schemas.microsoft.com/office/powerpoint/2010/main" val="82149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Calcul </a:t>
            </a:r>
            <a:r>
              <a:rPr lang="fr-FR" dirty="0"/>
              <a:t>de nombre des Batteries  nécessaire : 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228" y="1556792"/>
            <a:ext cx="585594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 </a:t>
            </a:r>
            <a:r>
              <a:rPr lang="fr-FR" sz="2400" dirty="0" smtClean="0"/>
              <a:t>                                     C                                                                        </a:t>
            </a:r>
          </a:p>
          <a:p>
            <a:r>
              <a:rPr lang="fr-FR" sz="2400" dirty="0" smtClean="0"/>
              <a:t>N </a:t>
            </a:r>
            <a:r>
              <a:rPr lang="fr-FR" sz="2400" dirty="0"/>
              <a:t>= </a:t>
            </a:r>
          </a:p>
          <a:p>
            <a:r>
              <a:rPr lang="fr-FR" sz="2400" dirty="0"/>
              <a:t>             </a:t>
            </a:r>
            <a:r>
              <a:rPr lang="fr-FR" sz="2400" dirty="0" smtClean="0"/>
              <a:t>Capacité </a:t>
            </a:r>
            <a:r>
              <a:rPr lang="fr-FR" sz="2400" dirty="0"/>
              <a:t>de Batterie </a:t>
            </a:r>
            <a:r>
              <a:rPr lang="fr-FR" sz="2400" dirty="0" smtClean="0"/>
              <a:t>a choisir</a:t>
            </a:r>
            <a:endParaRPr lang="fr-FR" sz="2400" dirty="0"/>
          </a:p>
        </p:txBody>
      </p:sp>
      <p:cxnSp>
        <p:nvCxnSpPr>
          <p:cNvPr id="5" name="Connecteur droit 4"/>
          <p:cNvCxnSpPr/>
          <p:nvPr/>
        </p:nvCxnSpPr>
        <p:spPr>
          <a:xfrm>
            <a:off x="1452364" y="2216102"/>
            <a:ext cx="3672408" cy="0"/>
          </a:xfrm>
          <a:prstGeom prst="lin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sp>
        <p:nvSpPr>
          <p:cNvPr id="6" name="Rectangle 5"/>
          <p:cNvSpPr/>
          <p:nvPr/>
        </p:nvSpPr>
        <p:spPr>
          <a:xfrm>
            <a:off x="132611" y="4239280"/>
            <a:ext cx="525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A.N</a:t>
            </a:r>
          </a:p>
        </p:txBody>
      </p:sp>
      <p:sp>
        <p:nvSpPr>
          <p:cNvPr id="7" name="Rectangle 6"/>
          <p:cNvSpPr/>
          <p:nvPr/>
        </p:nvSpPr>
        <p:spPr>
          <a:xfrm>
            <a:off x="421509" y="4920734"/>
            <a:ext cx="4037268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fr-FR" sz="2400" dirty="0"/>
          </a:p>
          <a:p>
            <a:r>
              <a:rPr lang="fr-FR" sz="2400" dirty="0"/>
              <a:t>                     20735,68 </a:t>
            </a:r>
          </a:p>
          <a:p>
            <a:r>
              <a:rPr lang="fr-FR" sz="2400" dirty="0"/>
              <a:t>     </a:t>
            </a:r>
            <a:r>
              <a:rPr lang="fr-FR" sz="2400" dirty="0" smtClean="0"/>
              <a:t> </a:t>
            </a:r>
            <a:r>
              <a:rPr lang="fr-FR" sz="2400" dirty="0"/>
              <a:t>N  =      </a:t>
            </a:r>
          </a:p>
          <a:p>
            <a:r>
              <a:rPr lang="fr-FR" sz="2400" dirty="0"/>
              <a:t>                         </a:t>
            </a:r>
            <a:r>
              <a:rPr lang="fr-FR" sz="2400" dirty="0" smtClean="0"/>
              <a:t>110 </a:t>
            </a:r>
            <a:endParaRPr lang="fr-FR" sz="2400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334541" y="5890230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148064" y="5659397"/>
            <a:ext cx="3528392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   ≈     189   Batterie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17" y="2943816"/>
            <a:ext cx="8110931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317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5437" y="7192"/>
            <a:ext cx="7859216" cy="1143000"/>
          </a:xfrm>
        </p:spPr>
        <p:txBody>
          <a:bodyPr>
            <a:normAutofit/>
          </a:bodyPr>
          <a:lstStyle/>
          <a:p>
            <a:r>
              <a:rPr lang="fr-FR" sz="2400" dirty="0" smtClean="0"/>
              <a:t>Dimensionnement </a:t>
            </a:r>
            <a:r>
              <a:rPr lang="fr-FR" sz="2400" dirty="0"/>
              <a:t>du convertisseur du courant (Onduleur) </a:t>
            </a:r>
          </a:p>
        </p:txBody>
      </p:sp>
      <p:sp>
        <p:nvSpPr>
          <p:cNvPr id="4" name="Rectangle 3"/>
          <p:cNvSpPr/>
          <p:nvPr/>
        </p:nvSpPr>
        <p:spPr>
          <a:xfrm>
            <a:off x="445821" y="1484784"/>
            <a:ext cx="3478107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Po     =      EC   ×   1.1 </a:t>
            </a:r>
          </a:p>
        </p:txBody>
      </p:sp>
      <p:sp>
        <p:nvSpPr>
          <p:cNvPr id="5" name="Rectangle 4"/>
          <p:cNvSpPr/>
          <p:nvPr/>
        </p:nvSpPr>
        <p:spPr>
          <a:xfrm>
            <a:off x="3061969" y="2443896"/>
            <a:ext cx="5758504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fr-FR" sz="2400" dirty="0"/>
          </a:p>
          <a:p>
            <a:r>
              <a:rPr lang="fr-FR" sz="2400" dirty="0"/>
              <a:t>EC : énergie consommée par jour (Wh/j).</a:t>
            </a:r>
          </a:p>
          <a:p>
            <a:r>
              <a:rPr lang="fr-FR" sz="2400" dirty="0"/>
              <a:t> </a:t>
            </a:r>
            <a:r>
              <a:rPr lang="fr-FR" sz="2400" dirty="0" smtClean="0"/>
              <a:t>Po </a:t>
            </a:r>
            <a:r>
              <a:rPr lang="fr-FR" sz="2400" dirty="0"/>
              <a:t>: puissance de l’onduleur.</a:t>
            </a:r>
          </a:p>
          <a:p>
            <a:r>
              <a:rPr lang="fr-FR" sz="2400" dirty="0"/>
              <a:t>  </a:t>
            </a:r>
            <a:r>
              <a:rPr lang="fr-FR" sz="2400" dirty="0" smtClean="0"/>
              <a:t>1.1 </a:t>
            </a:r>
            <a:r>
              <a:rPr lang="fr-FR" sz="2400" dirty="0"/>
              <a:t>: coefficient de majoration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414717" y="5112010"/>
            <a:ext cx="525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A.N</a:t>
            </a:r>
          </a:p>
        </p:txBody>
      </p:sp>
      <p:sp>
        <p:nvSpPr>
          <p:cNvPr id="7" name="Rectangle 6"/>
          <p:cNvSpPr/>
          <p:nvPr/>
        </p:nvSpPr>
        <p:spPr>
          <a:xfrm>
            <a:off x="385609" y="5754165"/>
            <a:ext cx="4978479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fr-FR" sz="2400" dirty="0"/>
              <a:t>P     onduleur     =     113750×   1.1</a:t>
            </a:r>
          </a:p>
        </p:txBody>
      </p:sp>
      <p:sp>
        <p:nvSpPr>
          <p:cNvPr id="8" name="Rectangle 7"/>
          <p:cNvSpPr/>
          <p:nvPr/>
        </p:nvSpPr>
        <p:spPr>
          <a:xfrm>
            <a:off x="5660354" y="5733256"/>
            <a:ext cx="3160118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Po   ≈ </a:t>
            </a:r>
            <a:r>
              <a:rPr lang="fr-FR" sz="2400" dirty="0" smtClean="0"/>
              <a:t> </a:t>
            </a:r>
            <a:r>
              <a:rPr lang="fr-FR" sz="2400" dirty="0"/>
              <a:t>125125   watt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79" y="2404898"/>
            <a:ext cx="243840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086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5114" y="0"/>
            <a:ext cx="9349454" cy="782960"/>
          </a:xfrm>
        </p:spPr>
        <p:txBody>
          <a:bodyPr>
            <a:normAutofit/>
          </a:bodyPr>
          <a:lstStyle/>
          <a:p>
            <a:r>
              <a:rPr lang="fr-FR" sz="2400" dirty="0" smtClean="0"/>
              <a:t>Bordereaux </a:t>
            </a:r>
            <a:r>
              <a:rPr lang="fr-FR" sz="2400" dirty="0"/>
              <a:t>du prix unitaire pavé générateur d’énergie </a:t>
            </a:r>
          </a:p>
        </p:txBody>
      </p:sp>
      <p:sp>
        <p:nvSpPr>
          <p:cNvPr id="4" name="Rectangle 3"/>
          <p:cNvSpPr/>
          <p:nvPr/>
        </p:nvSpPr>
        <p:spPr>
          <a:xfrm>
            <a:off x="402518" y="1052736"/>
            <a:ext cx="524960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Coût 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pavegen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  ×  Prix unitaire</a:t>
            </a:r>
          </a:p>
        </p:txBody>
      </p:sp>
      <p:sp>
        <p:nvSpPr>
          <p:cNvPr id="5" name="Rectangle 4"/>
          <p:cNvSpPr/>
          <p:nvPr/>
        </p:nvSpPr>
        <p:spPr>
          <a:xfrm>
            <a:off x="1677643" y="1772816"/>
            <a:ext cx="2236329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dirty="0"/>
              <a:t> 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 113 × 9000</a:t>
            </a:r>
          </a:p>
        </p:txBody>
      </p:sp>
      <p:sp>
        <p:nvSpPr>
          <p:cNvPr id="6" name="Rectangle 5"/>
          <p:cNvSpPr/>
          <p:nvPr/>
        </p:nvSpPr>
        <p:spPr>
          <a:xfrm>
            <a:off x="4211960" y="1772816"/>
            <a:ext cx="4241674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 P         ≈     </a:t>
            </a:r>
            <a:r>
              <a:rPr lang="pt-B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017 000.00   DA</a:t>
            </a:r>
            <a:endParaRPr lang="fr-F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1322" y="3059667"/>
            <a:ext cx="540481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Coût des Batteries     = N  ×  Prix unitaire</a:t>
            </a:r>
          </a:p>
        </p:txBody>
      </p:sp>
      <p:sp>
        <p:nvSpPr>
          <p:cNvPr id="8" name="Rectangle 7"/>
          <p:cNvSpPr/>
          <p:nvPr/>
        </p:nvSpPr>
        <p:spPr>
          <a:xfrm>
            <a:off x="1561867" y="3844498"/>
            <a:ext cx="243406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 189 × 14800</a:t>
            </a:r>
          </a:p>
        </p:txBody>
      </p:sp>
      <p:sp>
        <p:nvSpPr>
          <p:cNvPr id="9" name="Rectangle 8"/>
          <p:cNvSpPr/>
          <p:nvPr/>
        </p:nvSpPr>
        <p:spPr>
          <a:xfrm>
            <a:off x="4211960" y="3844498"/>
            <a:ext cx="424167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 B  ≈         2 797 200.00    DA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9209" y="5022822"/>
            <a:ext cx="3710743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Coût de l’onduleur         =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55976" y="5022821"/>
            <a:ext cx="4206666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C  B  ≈      </a:t>
            </a:r>
            <a:r>
              <a:rPr lang="fr-FR" sz="2400" dirty="0" smtClean="0"/>
              <a:t> </a:t>
            </a:r>
            <a:r>
              <a:rPr lang="fr-FR" sz="2400" dirty="0"/>
              <a:t>810 000.00     DA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123728" y="6021288"/>
            <a:ext cx="1884355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dirty="0"/>
              <a:t> 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SOMME :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50728" y="6080260"/>
            <a:ext cx="286969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fr-FR" sz="2400" dirty="0"/>
              <a:t> 4 624 200.00     DA</a:t>
            </a:r>
          </a:p>
        </p:txBody>
      </p:sp>
      <p:cxnSp>
        <p:nvCxnSpPr>
          <p:cNvPr id="14" name="Connecteur droit 13"/>
          <p:cNvCxnSpPr/>
          <p:nvPr/>
        </p:nvCxnSpPr>
        <p:spPr>
          <a:xfrm>
            <a:off x="391322" y="5877272"/>
            <a:ext cx="85731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477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"/>
          <a:stretch/>
        </p:blipFill>
        <p:spPr bwMode="auto">
          <a:xfrm>
            <a:off x="323528" y="241017"/>
            <a:ext cx="8583543" cy="6332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441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299 0.00278 L 0.89497 0.00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7" name="Picture 3" descr="H:\2.2.1-vue-eclatee-P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51" y="908720"/>
            <a:ext cx="8769337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44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6057" y="231031"/>
            <a:ext cx="33858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Présentation du site n°4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3486150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281" y="178650"/>
            <a:ext cx="3286125" cy="421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487347"/>
            <a:ext cx="3219450" cy="421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81528" y="-243408"/>
            <a:ext cx="8757345" cy="7539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3176" y="-15864"/>
            <a:ext cx="8596109" cy="684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322" y="-15864"/>
            <a:ext cx="8308915" cy="695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28823" y="-243407"/>
            <a:ext cx="8851933" cy="7568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cxnSp>
        <p:nvCxnSpPr>
          <p:cNvPr id="3" name="Connecteur en angle 2"/>
          <p:cNvCxnSpPr>
            <a:stCxn id="8194" idx="3"/>
          </p:cNvCxnSpPr>
          <p:nvPr/>
        </p:nvCxnSpPr>
        <p:spPr>
          <a:xfrm flipV="1">
            <a:off x="4313734" y="1916832"/>
            <a:ext cx="1626418" cy="965275"/>
          </a:xfrm>
          <a:prstGeom prst="bentConnector3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en angle 6"/>
          <p:cNvCxnSpPr/>
          <p:nvPr/>
        </p:nvCxnSpPr>
        <p:spPr>
          <a:xfrm>
            <a:off x="4313734" y="3284984"/>
            <a:ext cx="1122362" cy="792088"/>
          </a:xfrm>
          <a:prstGeom prst="bentConnector3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280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947 0.03148 L 1.00555 0.030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95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614 0.01412 L -1.01267 0.014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386 0.00602 L -0.99618 0.0060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01 0.03144 L 1.00937 0.025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55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 descr="H:\photo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60648"/>
            <a:ext cx="762000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78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209714" y="-1"/>
            <a:ext cx="5120124" cy="809160"/>
          </a:xfrm>
          <a:prstGeom prst="rect">
            <a:avLst/>
          </a:prstGeom>
        </p:spPr>
        <p:style>
          <a:lnRef idx="0">
            <a:schemeClr val="accent1"/>
          </a:lnRef>
          <a:fillRef idx="1001">
            <a:schemeClr val="l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467544" y="836712"/>
            <a:ext cx="7931224" cy="1540768"/>
          </a:xfrm>
        </p:spPr>
        <p:txBody>
          <a:bodyPr>
            <a:normAutofit/>
          </a:bodyPr>
          <a:lstStyle/>
          <a:p>
            <a:r>
              <a:rPr lang="fr-FR" dirty="0"/>
              <a:t> Pour que les besoins du client soit assurés il faut que l’énergie consommée (</a:t>
            </a:r>
            <a:r>
              <a:rPr lang="fr-FR" dirty="0" err="1"/>
              <a:t>Ec</a:t>
            </a:r>
            <a:r>
              <a:rPr lang="fr-FR" dirty="0"/>
              <a:t>) égales l’énergie  </a:t>
            </a:r>
            <a:r>
              <a:rPr lang="fr-FR" dirty="0" smtClean="0"/>
              <a:t> </a:t>
            </a:r>
            <a:r>
              <a:rPr lang="fr-FR" dirty="0"/>
              <a:t>produite (</a:t>
            </a:r>
            <a:r>
              <a:rPr lang="fr-FR" dirty="0" err="1"/>
              <a:t>Ep</a:t>
            </a:r>
            <a:r>
              <a:rPr lang="fr-FR" dirty="0"/>
              <a:t>) à un coefficient près</a:t>
            </a:r>
          </a:p>
        </p:txBody>
      </p:sp>
      <p:sp>
        <p:nvSpPr>
          <p:cNvPr id="9" name="Rectangle 8"/>
          <p:cNvSpPr/>
          <p:nvPr/>
        </p:nvSpPr>
        <p:spPr>
          <a:xfrm>
            <a:off x="2483768" y="173747"/>
            <a:ext cx="48460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Calcul </a:t>
            </a:r>
            <a:r>
              <a:rPr lang="fr-F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l’énergie à produire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87624" y="2377061"/>
            <a:ext cx="4104456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fr-FR" sz="2400" dirty="0">
                <a:solidFill>
                  <a:prstClr val="black"/>
                </a:solidFill>
              </a:rPr>
              <a:t> </a:t>
            </a:r>
            <a:r>
              <a:rPr lang="fr-FR" sz="2400" dirty="0" smtClean="0">
                <a:solidFill>
                  <a:prstClr val="black"/>
                </a:solidFill>
              </a:rPr>
              <a:t>                 </a:t>
            </a:r>
            <a:r>
              <a:rPr lang="fr-FR" sz="2400" dirty="0" err="1" smtClean="0">
                <a:solidFill>
                  <a:prstClr val="black"/>
                </a:solidFill>
              </a:rPr>
              <a:t>Ec</a:t>
            </a:r>
            <a:endParaRPr lang="fr-FR" sz="2400" dirty="0">
              <a:solidFill>
                <a:prstClr val="black"/>
              </a:solidFill>
            </a:endParaRPr>
          </a:p>
          <a:p>
            <a:pPr lvl="0"/>
            <a:r>
              <a:rPr lang="fr-FR" sz="2400" dirty="0" smtClean="0">
                <a:solidFill>
                  <a:prstClr val="black"/>
                </a:solidFill>
              </a:rPr>
              <a:t>EP     </a:t>
            </a:r>
            <a:r>
              <a:rPr lang="fr-FR" sz="2400" dirty="0">
                <a:solidFill>
                  <a:prstClr val="black"/>
                </a:solidFill>
              </a:rPr>
              <a:t>=      </a:t>
            </a:r>
          </a:p>
          <a:p>
            <a:pPr lvl="0"/>
            <a:r>
              <a:rPr lang="fr-FR" sz="2400" dirty="0">
                <a:solidFill>
                  <a:prstClr val="black"/>
                </a:solidFill>
              </a:rPr>
              <a:t>                    </a:t>
            </a:r>
            <a:r>
              <a:rPr lang="fr-FR" sz="2400" dirty="0" smtClean="0">
                <a:solidFill>
                  <a:prstClr val="black"/>
                </a:solidFill>
              </a:rPr>
              <a:t>k</a:t>
            </a:r>
            <a:endParaRPr lang="fr-FR" dirty="0"/>
          </a:p>
        </p:txBody>
      </p:sp>
      <p:cxnSp>
        <p:nvCxnSpPr>
          <p:cNvPr id="13" name="Connecteur droit 12"/>
          <p:cNvCxnSpPr/>
          <p:nvPr/>
        </p:nvCxnSpPr>
        <p:spPr>
          <a:xfrm>
            <a:off x="2251670" y="2907943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32048" y="3732902"/>
            <a:ext cx="8676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le </a:t>
            </a:r>
            <a:r>
              <a:rPr lang="fr-FR" sz="2400" dirty="0"/>
              <a:t>coefficient k est en général compris entre 0,55 et 0,75</a:t>
            </a:r>
            <a:r>
              <a:rPr lang="fr-FR" dirty="0"/>
              <a:t>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33230" y="4072705"/>
            <a:ext cx="78111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valeur approchée que l’on utilise pour le système avec batterie sera souvent de 0,65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39927" y="5002274"/>
            <a:ext cx="525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A.N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187624" y="5065255"/>
            <a:ext cx="4572000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endParaRPr lang="fr-FR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fr-FR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563.70 </a:t>
            </a:r>
            <a:endParaRPr lang="fr-FR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fr-FR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   =      </a:t>
            </a:r>
          </a:p>
          <a:p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fr-FR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0.65</a:t>
            </a:r>
          </a:p>
        </p:txBody>
      </p:sp>
      <p:cxnSp>
        <p:nvCxnSpPr>
          <p:cNvPr id="22" name="Connecteur droit 21"/>
          <p:cNvCxnSpPr/>
          <p:nvPr/>
        </p:nvCxnSpPr>
        <p:spPr>
          <a:xfrm>
            <a:off x="3239852" y="6005449"/>
            <a:ext cx="1328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riangle isocèle 13"/>
          <p:cNvSpPr/>
          <p:nvPr/>
        </p:nvSpPr>
        <p:spPr>
          <a:xfrm rot="5400000">
            <a:off x="419758" y="-16906"/>
            <a:ext cx="935205" cy="969016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/>
          <p:cNvSpPr/>
          <p:nvPr/>
        </p:nvSpPr>
        <p:spPr>
          <a:xfrm>
            <a:off x="5996661" y="5850085"/>
            <a:ext cx="2588020" cy="6395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 =867.23 k w</a:t>
            </a:r>
            <a:endParaRPr lang="fr-F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46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86717"/>
            <a:ext cx="828092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Calcul de la taille du générateur photovoltaïque (ensemble des panneaux) à installer.</a:t>
            </a:r>
          </a:p>
          <a:p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51520" y="1416115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 </a:t>
            </a:r>
            <a:r>
              <a:rPr lang="fr-FR" sz="2400" dirty="0"/>
              <a:t>La puissance crête des panneaux à installer dépend de l’irradiation du lieu d’installation. On la calcule en appliquant la formule suivante 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30296" y="2564904"/>
            <a:ext cx="4125680" cy="1216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E c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Pc   </a:t>
            </a:r>
            <a:r>
              <a:rPr kumimoji="0" lang="fr-FR" altLang="fr-FR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</a:t>
            </a:r>
            <a:r>
              <a:rPr kumimoji="0" lang="fr-FR" altLang="fr-FR" sz="24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K.Ir</a:t>
            </a:r>
            <a:endParaRPr kumimoji="0" lang="fr-FR" altLang="fr-F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317" name="AutoShape 5"/>
          <p:cNvCxnSpPr>
            <a:cxnSpLocks noChangeShapeType="1"/>
          </p:cNvCxnSpPr>
          <p:nvPr/>
        </p:nvCxnSpPr>
        <p:spPr bwMode="auto">
          <a:xfrm>
            <a:off x="1674519" y="3285258"/>
            <a:ext cx="5905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cxnSp>
      <p:sp>
        <p:nvSpPr>
          <p:cNvPr id="8" name="Rectangle 7"/>
          <p:cNvSpPr/>
          <p:nvPr/>
        </p:nvSpPr>
        <p:spPr>
          <a:xfrm>
            <a:off x="467544" y="4320411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Concernant l’irradiation moyenne pour les régions de littoral </a:t>
            </a:r>
          </a:p>
        </p:txBody>
      </p:sp>
      <p:sp>
        <p:nvSpPr>
          <p:cNvPr id="9" name="Rectangle 8"/>
          <p:cNvSpPr/>
          <p:nvPr/>
        </p:nvSpPr>
        <p:spPr>
          <a:xfrm>
            <a:off x="3242648" y="4735910"/>
            <a:ext cx="34895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 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4 kWh/m².jour </a:t>
            </a:r>
          </a:p>
        </p:txBody>
      </p:sp>
      <p:sp>
        <p:nvSpPr>
          <p:cNvPr id="10" name="Rectangle 9"/>
          <p:cNvSpPr/>
          <p:nvPr/>
        </p:nvSpPr>
        <p:spPr>
          <a:xfrm>
            <a:off x="466142" y="5404574"/>
            <a:ext cx="578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A.N 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674519" y="5519102"/>
            <a:ext cx="4032448" cy="119658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600" b="0" i="0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  </a:t>
            </a:r>
            <a:r>
              <a:rPr kumimoji="0" lang="fr-FR" alt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563.70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Pc    =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  4 × 0.65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                 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altLang="fr-FR" sz="1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319" name="AutoShape 19"/>
          <p:cNvCxnSpPr>
            <a:cxnSpLocks noChangeShapeType="1"/>
          </p:cNvCxnSpPr>
          <p:nvPr/>
        </p:nvCxnSpPr>
        <p:spPr bwMode="auto">
          <a:xfrm>
            <a:off x="3430120" y="6156140"/>
            <a:ext cx="838092" cy="9164"/>
          </a:xfrm>
          <a:prstGeom prst="bentConnector3">
            <a:avLst>
              <a:gd name="adj1" fmla="val 68492"/>
            </a:avLst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Rectangle 13"/>
          <p:cNvSpPr/>
          <p:nvPr/>
        </p:nvSpPr>
        <p:spPr>
          <a:xfrm>
            <a:off x="6504474" y="5949280"/>
            <a:ext cx="2388005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Pc=  216.80 KW</a:t>
            </a:r>
          </a:p>
        </p:txBody>
      </p:sp>
      <p:sp>
        <p:nvSpPr>
          <p:cNvPr id="2" name="Rectangle 1"/>
          <p:cNvSpPr/>
          <p:nvPr/>
        </p:nvSpPr>
        <p:spPr>
          <a:xfrm>
            <a:off x="4427984" y="2518385"/>
            <a:ext cx="4464495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 : puissance crête en Watt crête (</a:t>
            </a:r>
            <a:r>
              <a:rPr lang="fr-F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Wc</a:t>
            </a: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fr-F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</a:t>
            </a: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énergie consommée par jour (Wh/j)</a:t>
            </a:r>
          </a:p>
          <a:p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 : irradiation quotidienne moyenne annuelle (kWh/m².jour)</a:t>
            </a:r>
          </a:p>
        </p:txBody>
      </p:sp>
    </p:spTree>
    <p:extLst>
      <p:ext uri="{BB962C8B-B14F-4D97-AF65-F5344CB8AC3E}">
        <p14:creationId xmlns:p14="http://schemas.microsoft.com/office/powerpoint/2010/main" val="368627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243" y="-136968"/>
            <a:ext cx="8229600" cy="1143000"/>
          </a:xfrm>
        </p:spPr>
        <p:txBody>
          <a:bodyPr>
            <a:normAutofit/>
          </a:bodyPr>
          <a:lstStyle/>
          <a:p>
            <a:r>
              <a:rPr lang="fr-FR" sz="2800" dirty="0" smtClean="0"/>
              <a:t>Calcul </a:t>
            </a:r>
            <a:r>
              <a:rPr lang="fr-FR" sz="2800" dirty="0"/>
              <a:t>de nombre des panneaux  photovoltaïque nécessaire : 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33735240" y="120255952"/>
            <a:ext cx="18635663" cy="18938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EB99"/>
              </a:gs>
            </a:gsLst>
            <a:lin ang="5400000" scaled="1"/>
          </a:gradFill>
          <a:ln w="12700" algn="in">
            <a:solidFill>
              <a:srgbClr val="FFE166"/>
            </a:solidFill>
            <a:miter lim="800000"/>
            <a:headEnd/>
            <a:tailEnd/>
          </a:ln>
          <a:effectLst>
            <a:outerShdw dist="28398" dir="3806097" algn="ctr" rotWithShape="0">
              <a:srgbClr val="80660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2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                                                    Pc</a:t>
            </a:r>
            <a:endParaRPr kumimoji="0" lang="fr-FR" altLang="fr-FR" sz="2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                 N = </a:t>
            </a:r>
            <a:r>
              <a:rPr kumimoji="0" lang="fr-FR" altLang="fr-FR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</a:t>
            </a:r>
            <a:r>
              <a:rPr kumimoji="0" lang="fr-FR" altLang="fr-FR" sz="2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</a:t>
            </a:r>
            <a:r>
              <a:rPr kumimoji="0" lang="fr-FR" altLang="fr-FR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                                                   (3)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                                    Capacité de panneau a choisir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7538" y="1028480"/>
            <a:ext cx="6198678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fr-FR" sz="2400" dirty="0"/>
          </a:p>
          <a:p>
            <a:r>
              <a:rPr lang="fr-FR" sz="2400" dirty="0"/>
              <a:t>                             </a:t>
            </a:r>
            <a:r>
              <a:rPr lang="fr-FR" sz="2400" dirty="0" smtClean="0"/>
              <a:t>      </a:t>
            </a:r>
            <a:r>
              <a:rPr lang="fr-FR" sz="2400" dirty="0"/>
              <a:t>Pc</a:t>
            </a:r>
          </a:p>
          <a:p>
            <a:r>
              <a:rPr lang="fr-FR" sz="2400" dirty="0"/>
              <a:t>       </a:t>
            </a:r>
            <a:r>
              <a:rPr lang="fr-FR" sz="2400" dirty="0" smtClean="0"/>
              <a:t>   </a:t>
            </a:r>
            <a:r>
              <a:rPr lang="fr-FR" sz="2400" dirty="0"/>
              <a:t>N = </a:t>
            </a:r>
            <a:endParaRPr lang="fr-FR" sz="2400" dirty="0" smtClean="0"/>
          </a:p>
          <a:p>
            <a:r>
              <a:rPr lang="fr-FR" sz="2400" dirty="0" smtClean="0"/>
              <a:t>                  Capacité </a:t>
            </a:r>
            <a:r>
              <a:rPr lang="fr-FR" sz="2400" dirty="0"/>
              <a:t>de panneau </a:t>
            </a:r>
            <a:r>
              <a:rPr lang="fr-FR" sz="2400" dirty="0" smtClean="0"/>
              <a:t>a choisir</a:t>
            </a:r>
            <a:endParaRPr lang="fr-FR" sz="2400" dirty="0"/>
          </a:p>
        </p:txBody>
      </p:sp>
      <p:cxnSp>
        <p:nvCxnSpPr>
          <p:cNvPr id="19" name="Connecteur droit 18"/>
          <p:cNvCxnSpPr/>
          <p:nvPr/>
        </p:nvCxnSpPr>
        <p:spPr>
          <a:xfrm>
            <a:off x="1707377" y="2036592"/>
            <a:ext cx="29523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251375" y="2864379"/>
            <a:ext cx="3096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Panneau a choisir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79512" y="3387599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Module </a:t>
            </a:r>
            <a:r>
              <a:rPr lang="fr-FR" sz="2400" dirty="0"/>
              <a:t>photovoltaïque DIMELSOLAR Mono 250Wc/ 24V: (2400 × 992×50) mm</a:t>
            </a:r>
          </a:p>
          <a:p>
            <a:r>
              <a:rPr lang="fr-FR" sz="2400" dirty="0" smtClean="0"/>
              <a:t>Prix </a:t>
            </a:r>
            <a:r>
              <a:rPr lang="fr-FR" sz="2400" dirty="0"/>
              <a:t>: 22500 DA</a:t>
            </a:r>
          </a:p>
          <a:p>
            <a:r>
              <a:rPr lang="fr-FR" sz="2400" dirty="0" smtClean="0"/>
              <a:t>REMARQUE </a:t>
            </a:r>
            <a:r>
              <a:rPr lang="fr-FR" sz="2400" dirty="0"/>
              <a:t>:    CE PV EST DISPONIBLE EN ALGERIE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57227" y="4777896"/>
            <a:ext cx="525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A.N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420152" y="5339308"/>
            <a:ext cx="3175729" cy="13589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   216800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N    =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       250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357" name="AutoShape 25"/>
          <p:cNvCxnSpPr>
            <a:cxnSpLocks noChangeShapeType="1"/>
          </p:cNvCxnSpPr>
          <p:nvPr/>
        </p:nvCxnSpPr>
        <p:spPr bwMode="auto">
          <a:xfrm flipV="1">
            <a:off x="1783778" y="6166565"/>
            <a:ext cx="857250" cy="9525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Rectangle 27"/>
          <p:cNvSpPr/>
          <p:nvPr/>
        </p:nvSpPr>
        <p:spPr>
          <a:xfrm>
            <a:off x="3687089" y="5935732"/>
            <a:ext cx="5133383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N    =  867.2     ≈     868  PANNEAUX</a:t>
            </a:r>
          </a:p>
        </p:txBody>
      </p:sp>
      <p:pic>
        <p:nvPicPr>
          <p:cNvPr id="14352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96599" y="33373"/>
            <a:ext cx="9169022" cy="689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598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305 -0.0074 L 1.08889 -0.007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09 -0.0074 L -0.07275 -0.007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7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21" grpId="0"/>
      <p:bldP spid="22" grpId="0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2352" y="22690"/>
            <a:ext cx="7859216" cy="1143000"/>
          </a:xfrm>
        </p:spPr>
        <p:txBody>
          <a:bodyPr>
            <a:normAutofit/>
          </a:bodyPr>
          <a:lstStyle/>
          <a:p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calcule la capacité (C) de la batterie en appliquant la formule ci-dessous</a:t>
            </a:r>
          </a:p>
        </p:txBody>
      </p:sp>
      <p:sp>
        <p:nvSpPr>
          <p:cNvPr id="8" name="Rectangle 7"/>
          <p:cNvSpPr/>
          <p:nvPr/>
        </p:nvSpPr>
        <p:spPr>
          <a:xfrm>
            <a:off x="323528" y="1916832"/>
            <a:ext cx="360040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400" dirty="0"/>
              <a:t> </a:t>
            </a:r>
            <a:r>
              <a:rPr lang="pt-BR" sz="2400" dirty="0" smtClean="0"/>
              <a:t>              Ec  </a:t>
            </a:r>
            <a:r>
              <a:rPr lang="pt-BR" sz="2400" dirty="0"/>
              <a:t>. N</a:t>
            </a:r>
          </a:p>
          <a:p>
            <a:r>
              <a:rPr lang="pt-BR" sz="2400" dirty="0"/>
              <a:t> </a:t>
            </a:r>
            <a:r>
              <a:rPr lang="pt-BR" sz="2400" dirty="0" smtClean="0"/>
              <a:t> </a:t>
            </a:r>
            <a:r>
              <a:rPr lang="pt-BR" sz="2400" dirty="0"/>
              <a:t>C   = </a:t>
            </a:r>
            <a:endParaRPr lang="pt-BR" sz="2400" dirty="0" smtClean="0"/>
          </a:p>
          <a:p>
            <a:r>
              <a:rPr lang="pt-BR" sz="2400" dirty="0" smtClean="0"/>
              <a:t>                  D.U</a:t>
            </a:r>
            <a:endParaRPr lang="fr-FR" sz="2400" dirty="0"/>
          </a:p>
        </p:txBody>
      </p:sp>
      <p:cxnSp>
        <p:nvCxnSpPr>
          <p:cNvPr id="10" name="Connecteur droit 9"/>
          <p:cNvCxnSpPr/>
          <p:nvPr/>
        </p:nvCxnSpPr>
        <p:spPr>
          <a:xfrm>
            <a:off x="971600" y="2516996"/>
            <a:ext cx="1493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211960" y="1713637"/>
            <a:ext cx="4608512" cy="26776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C : capacité de la batterie en (Ah)</a:t>
            </a:r>
          </a:p>
          <a:p>
            <a:r>
              <a:rPr lang="fr-FR" sz="2400" dirty="0"/>
              <a:t>EC : énergie consommée par jour (Wh/j)</a:t>
            </a:r>
          </a:p>
          <a:p>
            <a:r>
              <a:rPr lang="fr-FR" sz="2400" dirty="0"/>
              <a:t>N : nombre de jour d’autonomie</a:t>
            </a:r>
          </a:p>
          <a:p>
            <a:r>
              <a:rPr lang="fr-FR" sz="2400" dirty="0"/>
              <a:t>D : décharge maximale admissible (0,8 pour les batteries au plomb)</a:t>
            </a:r>
          </a:p>
          <a:p>
            <a:r>
              <a:rPr lang="fr-FR" sz="2400" dirty="0"/>
              <a:t>U : tension de la batterie (V)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03136" y="3933056"/>
            <a:ext cx="7457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/>
              <a:t>A.N</a:t>
            </a:r>
            <a:r>
              <a:rPr lang="fr-FR" dirty="0"/>
              <a:t>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92510" y="5177022"/>
            <a:ext cx="3935474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 smtClean="0"/>
              <a:t>                   563700×1.5</a:t>
            </a:r>
            <a:endParaRPr lang="fr-FR" sz="2400" dirty="0"/>
          </a:p>
          <a:p>
            <a:r>
              <a:rPr lang="fr-FR" sz="2400" dirty="0"/>
              <a:t>     </a:t>
            </a:r>
            <a:r>
              <a:rPr lang="fr-FR" sz="2400" dirty="0" smtClean="0"/>
              <a:t> </a:t>
            </a:r>
            <a:r>
              <a:rPr lang="fr-FR" sz="2400" dirty="0"/>
              <a:t>C    =       </a:t>
            </a:r>
          </a:p>
          <a:p>
            <a:r>
              <a:rPr lang="fr-FR" sz="2400" dirty="0"/>
              <a:t>                    </a:t>
            </a:r>
            <a:r>
              <a:rPr lang="fr-FR" sz="2400" dirty="0" smtClean="0"/>
              <a:t>   </a:t>
            </a:r>
            <a:r>
              <a:rPr lang="fr-FR" sz="2400" dirty="0"/>
              <a:t>0.8 × 48 </a:t>
            </a:r>
          </a:p>
        </p:txBody>
      </p:sp>
      <p:cxnSp>
        <p:nvCxnSpPr>
          <p:cNvPr id="15" name="Connecteur droit 14"/>
          <p:cNvCxnSpPr/>
          <p:nvPr/>
        </p:nvCxnSpPr>
        <p:spPr>
          <a:xfrm>
            <a:off x="2126783" y="5804012"/>
            <a:ext cx="1277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868144" y="5546353"/>
            <a:ext cx="2654455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 C=  22000  Ah</a:t>
            </a:r>
          </a:p>
        </p:txBody>
      </p:sp>
    </p:spTree>
    <p:extLst>
      <p:ext uri="{BB962C8B-B14F-4D97-AF65-F5344CB8AC3E}">
        <p14:creationId xmlns:p14="http://schemas.microsoft.com/office/powerpoint/2010/main" val="304696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/>
      <p:bldP spid="13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1176" y="-27384"/>
            <a:ext cx="8363272" cy="770344"/>
          </a:xfrm>
        </p:spPr>
        <p:txBody>
          <a:bodyPr>
            <a:normAutofit/>
          </a:bodyPr>
          <a:lstStyle/>
          <a:p>
            <a:r>
              <a:rPr lang="fr-FR" sz="2700" dirty="0" smtClean="0"/>
              <a:t>Calcul </a:t>
            </a:r>
            <a:r>
              <a:rPr lang="fr-FR" sz="2700" dirty="0"/>
              <a:t>de nombre des Batteries  nécessaire </a:t>
            </a:r>
            <a:r>
              <a:rPr lang="fr-FR" dirty="0"/>
              <a:t>: </a:t>
            </a:r>
          </a:p>
        </p:txBody>
      </p:sp>
      <p:sp>
        <p:nvSpPr>
          <p:cNvPr id="4" name="Rectangle 3"/>
          <p:cNvSpPr/>
          <p:nvPr/>
        </p:nvSpPr>
        <p:spPr>
          <a:xfrm>
            <a:off x="539550" y="1052736"/>
            <a:ext cx="691277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 </a:t>
            </a:r>
            <a:r>
              <a:rPr lang="fr-FR" sz="2400" dirty="0" smtClean="0"/>
              <a:t>                                     C                                                                        </a:t>
            </a:r>
          </a:p>
          <a:p>
            <a:r>
              <a:rPr lang="fr-FR" sz="2400" dirty="0" smtClean="0"/>
              <a:t>N </a:t>
            </a:r>
            <a:r>
              <a:rPr lang="fr-FR" sz="2400" dirty="0"/>
              <a:t>= </a:t>
            </a:r>
          </a:p>
          <a:p>
            <a:r>
              <a:rPr lang="fr-FR" sz="2400" dirty="0"/>
              <a:t>             </a:t>
            </a:r>
            <a:r>
              <a:rPr lang="fr-FR" sz="2400" dirty="0" smtClean="0"/>
              <a:t>Capacité </a:t>
            </a:r>
            <a:r>
              <a:rPr lang="fr-FR" sz="2400" dirty="0"/>
              <a:t>de Batterie a </a:t>
            </a:r>
            <a:r>
              <a:rPr lang="fr-FR" sz="2400" dirty="0" smtClean="0"/>
              <a:t>choisir</a:t>
            </a:r>
            <a:endParaRPr lang="fr-FR" sz="2400" dirty="0"/>
          </a:p>
        </p:txBody>
      </p:sp>
      <p:cxnSp>
        <p:nvCxnSpPr>
          <p:cNvPr id="6" name="Connecteur droit 5"/>
          <p:cNvCxnSpPr/>
          <p:nvPr/>
        </p:nvCxnSpPr>
        <p:spPr>
          <a:xfrm>
            <a:off x="2483768" y="1868924"/>
            <a:ext cx="3096344" cy="0"/>
          </a:xfrm>
          <a:prstGeom prst="lin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95" y="2564904"/>
            <a:ext cx="8255645" cy="150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51520" y="4306287"/>
            <a:ext cx="7560840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REMARQUE </a:t>
            </a: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  ce produit est disponible en Algérie</a:t>
            </a:r>
            <a:r>
              <a:rPr lang="fr-FR" dirty="0"/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395536" y="5157192"/>
            <a:ext cx="525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A.N</a:t>
            </a:r>
          </a:p>
        </p:txBody>
      </p:sp>
      <p:sp>
        <p:nvSpPr>
          <p:cNvPr id="9" name="Rectangle 8"/>
          <p:cNvSpPr/>
          <p:nvPr/>
        </p:nvSpPr>
        <p:spPr>
          <a:xfrm>
            <a:off x="1254812" y="4882783"/>
            <a:ext cx="3076404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fr-FR" sz="2400" dirty="0"/>
          </a:p>
          <a:p>
            <a:r>
              <a:rPr lang="fr-FR" sz="2400" dirty="0"/>
              <a:t>                 </a:t>
            </a:r>
            <a:r>
              <a:rPr lang="fr-FR" sz="2400" dirty="0" smtClean="0"/>
              <a:t>     </a:t>
            </a:r>
            <a:r>
              <a:rPr lang="fr-FR" sz="2400" dirty="0"/>
              <a:t>22000  </a:t>
            </a:r>
          </a:p>
          <a:p>
            <a:r>
              <a:rPr lang="fr-FR" sz="2400" dirty="0"/>
              <a:t>     </a:t>
            </a:r>
            <a:r>
              <a:rPr lang="fr-FR" sz="2400" dirty="0" smtClean="0"/>
              <a:t> </a:t>
            </a:r>
            <a:r>
              <a:rPr lang="fr-FR" sz="2400" dirty="0"/>
              <a:t>N  =      </a:t>
            </a:r>
          </a:p>
          <a:p>
            <a:r>
              <a:rPr lang="fr-FR" sz="2400" dirty="0"/>
              <a:t>                         </a:t>
            </a:r>
            <a:r>
              <a:rPr lang="fr-FR" sz="2400" dirty="0" smtClean="0"/>
              <a:t>110 </a:t>
            </a:r>
            <a:endParaRPr lang="fr-FR" sz="2400" dirty="0"/>
          </a:p>
        </p:txBody>
      </p:sp>
      <p:cxnSp>
        <p:nvCxnSpPr>
          <p:cNvPr id="11" name="Connecteur droit 10"/>
          <p:cNvCxnSpPr/>
          <p:nvPr/>
        </p:nvCxnSpPr>
        <p:spPr>
          <a:xfrm>
            <a:off x="2871235" y="5849690"/>
            <a:ext cx="13276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572000" y="5526524"/>
            <a:ext cx="3960440" cy="46345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N    ≈         200     Batterie</a:t>
            </a:r>
          </a:p>
        </p:txBody>
      </p:sp>
    </p:spTree>
    <p:extLst>
      <p:ext uri="{BB962C8B-B14F-4D97-AF65-F5344CB8AC3E}">
        <p14:creationId xmlns:p14="http://schemas.microsoft.com/office/powerpoint/2010/main" val="39403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35k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83" y="1772834"/>
            <a:ext cx="3208965" cy="30972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11560" y="404664"/>
            <a:ext cx="4896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/>
              <a:t>4.4.7/ Calcul de la puissance onduleur </a:t>
            </a:r>
          </a:p>
        </p:txBody>
      </p:sp>
      <p:sp>
        <p:nvSpPr>
          <p:cNvPr id="5" name="Rectangle 4"/>
          <p:cNvSpPr/>
          <p:nvPr/>
        </p:nvSpPr>
        <p:spPr>
          <a:xfrm>
            <a:off x="657595" y="1196752"/>
            <a:ext cx="3842397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 Po     =      EC   ×   1.1 </a:t>
            </a:r>
          </a:p>
        </p:txBody>
      </p:sp>
      <p:sp>
        <p:nvSpPr>
          <p:cNvPr id="6" name="Rectangle 5"/>
          <p:cNvSpPr/>
          <p:nvPr/>
        </p:nvSpPr>
        <p:spPr>
          <a:xfrm>
            <a:off x="3491880" y="2582776"/>
            <a:ext cx="5400600" cy="14773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dirty="0"/>
              <a:t> </a:t>
            </a:r>
          </a:p>
          <a:p>
            <a:r>
              <a:rPr lang="fr-FR" sz="2400" i="1" dirty="0"/>
              <a:t>EC </a:t>
            </a:r>
            <a:r>
              <a:rPr lang="fr-FR" sz="2400" dirty="0"/>
              <a:t>: énergie consommée par jour (Wh/j).</a:t>
            </a:r>
          </a:p>
          <a:p>
            <a:r>
              <a:rPr lang="fr-FR" sz="2400" b="1" dirty="0"/>
              <a:t> </a:t>
            </a:r>
            <a:r>
              <a:rPr lang="fr-FR" sz="2400" i="1" dirty="0" smtClean="0"/>
              <a:t>Po</a:t>
            </a:r>
            <a:r>
              <a:rPr lang="fr-FR" sz="2400" dirty="0"/>
              <a:t> : puissance de l’onduleur.</a:t>
            </a:r>
          </a:p>
          <a:p>
            <a:r>
              <a:rPr lang="fr-FR" sz="2400" dirty="0"/>
              <a:t>  </a:t>
            </a:r>
            <a:r>
              <a:rPr lang="fr-FR" sz="2400" i="1" dirty="0" smtClean="0"/>
              <a:t>1.1</a:t>
            </a:r>
            <a:r>
              <a:rPr lang="fr-FR" sz="2400" i="1" dirty="0"/>
              <a:t> </a:t>
            </a:r>
            <a:r>
              <a:rPr lang="fr-FR" sz="2400" dirty="0"/>
              <a:t>: coefficient de majoration.</a:t>
            </a:r>
          </a:p>
        </p:txBody>
      </p:sp>
      <p:sp>
        <p:nvSpPr>
          <p:cNvPr id="7" name="Rectangle 6"/>
          <p:cNvSpPr/>
          <p:nvPr/>
        </p:nvSpPr>
        <p:spPr>
          <a:xfrm>
            <a:off x="291504" y="4614211"/>
            <a:ext cx="640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/>
              <a:t>A.N</a:t>
            </a:r>
          </a:p>
        </p:txBody>
      </p:sp>
      <p:sp>
        <p:nvSpPr>
          <p:cNvPr id="8" name="Rectangle 7"/>
          <p:cNvSpPr/>
          <p:nvPr/>
        </p:nvSpPr>
        <p:spPr>
          <a:xfrm>
            <a:off x="278983" y="5501759"/>
            <a:ext cx="3860967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Po     =      116573   ×   1.1</a:t>
            </a:r>
          </a:p>
        </p:txBody>
      </p:sp>
      <p:sp>
        <p:nvSpPr>
          <p:cNvPr id="9" name="Rectangle 8"/>
          <p:cNvSpPr/>
          <p:nvPr/>
        </p:nvSpPr>
        <p:spPr>
          <a:xfrm>
            <a:off x="4149735" y="6093296"/>
            <a:ext cx="452672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Po   ≈         128230.3 watt</a:t>
            </a:r>
          </a:p>
        </p:txBody>
      </p:sp>
    </p:spTree>
    <p:extLst>
      <p:ext uri="{BB962C8B-B14F-4D97-AF65-F5344CB8AC3E}">
        <p14:creationId xmlns:p14="http://schemas.microsoft.com/office/powerpoint/2010/main" val="267163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4075" y="260648"/>
            <a:ext cx="7139136" cy="554320"/>
          </a:xfrm>
        </p:spPr>
        <p:txBody>
          <a:bodyPr>
            <a:normAutofit/>
          </a:bodyPr>
          <a:lstStyle/>
          <a:p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Bordereaux 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 prix unitaire PV </a:t>
            </a:r>
          </a:p>
        </p:txBody>
      </p:sp>
      <p:sp>
        <p:nvSpPr>
          <p:cNvPr id="4" name="Rectangle 3"/>
          <p:cNvSpPr/>
          <p:nvPr/>
        </p:nvSpPr>
        <p:spPr>
          <a:xfrm>
            <a:off x="539552" y="1052736"/>
            <a:ext cx="6489574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Coût des panneaux solaires = N  ×  Prix unitaire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6597" y="1700808"/>
            <a:ext cx="282503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 =   868 × 22 500</a:t>
            </a:r>
          </a:p>
        </p:txBody>
      </p:sp>
      <p:sp>
        <p:nvSpPr>
          <p:cNvPr id="6" name="Rectangle 5"/>
          <p:cNvSpPr/>
          <p:nvPr/>
        </p:nvSpPr>
        <p:spPr>
          <a:xfrm>
            <a:off x="4600814" y="1700808"/>
            <a:ext cx="427513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400" dirty="0"/>
              <a:t>C  PV   ≈      19 530 000.00 DA</a:t>
            </a:r>
            <a:endParaRPr lang="fr-FR" sz="2400" dirty="0"/>
          </a:p>
        </p:txBody>
      </p:sp>
      <p:sp>
        <p:nvSpPr>
          <p:cNvPr id="7" name="Rectangle 6"/>
          <p:cNvSpPr/>
          <p:nvPr/>
        </p:nvSpPr>
        <p:spPr>
          <a:xfrm>
            <a:off x="539552" y="3134418"/>
            <a:ext cx="6753659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 smtClean="0"/>
              <a:t>Coût </a:t>
            </a:r>
            <a:r>
              <a:rPr lang="fr-FR" sz="2400" dirty="0"/>
              <a:t>des Batteries solaires = N  ×  Prix unitaire</a:t>
            </a:r>
          </a:p>
        </p:txBody>
      </p:sp>
      <p:sp>
        <p:nvSpPr>
          <p:cNvPr id="8" name="Rectangle 7"/>
          <p:cNvSpPr/>
          <p:nvPr/>
        </p:nvSpPr>
        <p:spPr>
          <a:xfrm>
            <a:off x="1259631" y="3886997"/>
            <a:ext cx="2524707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=   200 × 1 4800</a:t>
            </a:r>
          </a:p>
        </p:txBody>
      </p:sp>
      <p:sp>
        <p:nvSpPr>
          <p:cNvPr id="9" name="Rectangle 8"/>
          <p:cNvSpPr/>
          <p:nvPr/>
        </p:nvSpPr>
        <p:spPr>
          <a:xfrm>
            <a:off x="4673098" y="3903439"/>
            <a:ext cx="4202848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C  B  ≈         2 960 000.00   DA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9552" y="4848164"/>
            <a:ext cx="355207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 smtClean="0"/>
              <a:t>Coût </a:t>
            </a:r>
            <a:r>
              <a:rPr lang="fr-FR" sz="2400" dirty="0"/>
              <a:t>de l’onduleur         =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82306" y="4848164"/>
            <a:ext cx="369364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fr-FR" sz="2400" dirty="0"/>
              <a:t>C  B  ≈     </a:t>
            </a:r>
            <a:r>
              <a:rPr lang="fr-FR" sz="2400" dirty="0" smtClean="0"/>
              <a:t>730 </a:t>
            </a:r>
            <a:r>
              <a:rPr lang="fr-FR" sz="2400" dirty="0"/>
              <a:t>000.00   DA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24128" y="6093296"/>
            <a:ext cx="3162604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23 220 000.00      DA</a:t>
            </a:r>
          </a:p>
        </p:txBody>
      </p:sp>
      <p:cxnSp>
        <p:nvCxnSpPr>
          <p:cNvPr id="14" name="Connecteur droit 13"/>
          <p:cNvCxnSpPr/>
          <p:nvPr/>
        </p:nvCxnSpPr>
        <p:spPr>
          <a:xfrm flipH="1">
            <a:off x="-44049" y="6061938"/>
            <a:ext cx="88185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259630" y="6093296"/>
            <a:ext cx="4406719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dirty="0"/>
              <a:t>SOMME : </a:t>
            </a:r>
          </a:p>
        </p:txBody>
      </p:sp>
    </p:spTree>
    <p:extLst>
      <p:ext uri="{BB962C8B-B14F-4D97-AF65-F5344CB8AC3E}">
        <p14:creationId xmlns:p14="http://schemas.microsoft.com/office/powerpoint/2010/main" val="6653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</p:bldLst>
  </p:timing>
</p:sld>
</file>

<file path=ppt/theme/theme1.xml><?xml version="1.0" encoding="utf-8"?>
<a:theme xmlns:a="http://schemas.openxmlformats.org/drawingml/2006/main" name="Mailles">
  <a:themeElements>
    <a:clrScheme name="Mailles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é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ailles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218</TotalTime>
  <Words>805</Words>
  <Application>Microsoft Office PowerPoint</Application>
  <PresentationFormat>Affichage à l'écran (4:3)</PresentationFormat>
  <Paragraphs>177</Paragraphs>
  <Slides>20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Mailles</vt:lpstr>
      <vt:lpstr>Présentation PowerPoint</vt:lpstr>
      <vt:lpstr>Présentation PowerPoint</vt:lpstr>
      <vt:lpstr>Présentation PowerPoint</vt:lpstr>
      <vt:lpstr>Présentation PowerPoint</vt:lpstr>
      <vt:lpstr>Calcul de nombre des panneaux  photovoltaïque nécessaire : </vt:lpstr>
      <vt:lpstr>On calcule la capacité (C) de la batterie en appliquant la formule ci-dessous</vt:lpstr>
      <vt:lpstr>Calcul de nombre des Batteries  nécessaire : </vt:lpstr>
      <vt:lpstr>Présentation PowerPoint</vt:lpstr>
      <vt:lpstr>Bordereaux du prix unitaire PV </vt:lpstr>
      <vt:lpstr>Présentation PowerPoint</vt:lpstr>
      <vt:lpstr>Présentation PowerPoint</vt:lpstr>
      <vt:lpstr>Présentation PowerPoint</vt:lpstr>
      <vt:lpstr>Objectif d’étude </vt:lpstr>
      <vt:lpstr>On calcule la capacité (C) de la batterie en appliquant la formule ci-dessous</vt:lpstr>
      <vt:lpstr>Calcul de nombre des Batteries  nécessaire : </vt:lpstr>
      <vt:lpstr>Dimensionnement du convertisseur du courant (Onduleur) </vt:lpstr>
      <vt:lpstr>Bordereaux du prix unitaire pavé générateur d’énergie 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archi-amine</dc:creator>
  <cp:lastModifiedBy>archi-amine</cp:lastModifiedBy>
  <cp:revision>8</cp:revision>
  <dcterms:created xsi:type="dcterms:W3CDTF">2015-06-07T16:37:14Z</dcterms:created>
  <dcterms:modified xsi:type="dcterms:W3CDTF">2015-06-09T09:21:55Z</dcterms:modified>
</cp:coreProperties>
</file>