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avi" ContentType="video/avi"/>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4" r:id="rId1"/>
  </p:sldMasterIdLst>
  <p:notesMasterIdLst>
    <p:notesMasterId r:id="rId50"/>
  </p:notesMasterIdLst>
  <p:sldIdLst>
    <p:sldId id="256" r:id="rId2"/>
    <p:sldId id="346" r:id="rId3"/>
    <p:sldId id="276" r:id="rId4"/>
    <p:sldId id="257" r:id="rId5"/>
    <p:sldId id="288" r:id="rId6"/>
    <p:sldId id="261" r:id="rId7"/>
    <p:sldId id="262" r:id="rId8"/>
    <p:sldId id="263" r:id="rId9"/>
    <p:sldId id="264" r:id="rId10"/>
    <p:sldId id="267" r:id="rId11"/>
    <p:sldId id="289" r:id="rId12"/>
    <p:sldId id="271" r:id="rId13"/>
    <p:sldId id="290" r:id="rId14"/>
    <p:sldId id="308" r:id="rId15"/>
    <p:sldId id="293" r:id="rId16"/>
    <p:sldId id="377" r:id="rId17"/>
    <p:sldId id="297" r:id="rId18"/>
    <p:sldId id="299" r:id="rId19"/>
    <p:sldId id="300" r:id="rId20"/>
    <p:sldId id="388" r:id="rId21"/>
    <p:sldId id="309" r:id="rId22"/>
    <p:sldId id="277" r:id="rId23"/>
    <p:sldId id="378" r:id="rId24"/>
    <p:sldId id="387" r:id="rId25"/>
    <p:sldId id="283" r:id="rId26"/>
    <p:sldId id="285" r:id="rId27"/>
    <p:sldId id="286" r:id="rId28"/>
    <p:sldId id="310" r:id="rId29"/>
    <p:sldId id="311" r:id="rId30"/>
    <p:sldId id="312" r:id="rId31"/>
    <p:sldId id="315" r:id="rId32"/>
    <p:sldId id="373" r:id="rId33"/>
    <p:sldId id="318" r:id="rId34"/>
    <p:sldId id="385" r:id="rId35"/>
    <p:sldId id="355" r:id="rId36"/>
    <p:sldId id="384" r:id="rId37"/>
    <p:sldId id="357" r:id="rId38"/>
    <p:sldId id="381" r:id="rId39"/>
    <p:sldId id="359" r:id="rId40"/>
    <p:sldId id="360" r:id="rId41"/>
    <p:sldId id="361" r:id="rId42"/>
    <p:sldId id="362" r:id="rId43"/>
    <p:sldId id="383" r:id="rId44"/>
    <p:sldId id="366" r:id="rId45"/>
    <p:sldId id="367" r:id="rId46"/>
    <p:sldId id="382" r:id="rId47"/>
    <p:sldId id="376" r:id="rId48"/>
    <p:sldId id="389" r:id="rId4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FFFFFF"/>
    <a:srgbClr val="FFCCCC"/>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74C1A8A3-306A-4EB7-A6B1-4F7E0EB9C5D6}" styleName="Style moyen 3 - Accentuation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Style léger 2 - Accentuation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12" autoAdjust="0"/>
    <p:restoredTop sz="92540" autoAdjust="0"/>
  </p:normalViewPr>
  <p:slideViewPr>
    <p:cSldViewPr>
      <p:cViewPr varScale="1">
        <p:scale>
          <a:sx n="62" d="100"/>
          <a:sy n="62" d="100"/>
        </p:scale>
        <p:origin x="-65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 Id="rId5" Type="http://schemas.openxmlformats.org/officeDocument/2006/relationships/image" Target="../media/image21.jpeg"/><Relationship Id="rId4" Type="http://schemas.openxmlformats.org/officeDocument/2006/relationships/image" Target="../media/image20.png"/></Relationships>
</file>

<file path=ppt/diagrams/_rels/drawing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image" Target="../media/image17.png"/><Relationship Id="rId5" Type="http://schemas.openxmlformats.org/officeDocument/2006/relationships/image" Target="../media/image21.jpeg"/><Relationship Id="rId4" Type="http://schemas.openxmlformats.org/officeDocument/2006/relationships/image" Target="../media/image1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A80CC3-B633-45A9-ABF8-506816190C93}" type="doc">
      <dgm:prSet loTypeId="urn:microsoft.com/office/officeart/2008/layout/HexagonCluster" loCatId="picture" qsTypeId="urn:microsoft.com/office/officeart/2005/8/quickstyle/simple1" qsCatId="simple" csTypeId="urn:microsoft.com/office/officeart/2005/8/colors/accent1_2" csCatId="accent1" phldr="1"/>
      <dgm:spPr/>
      <dgm:t>
        <a:bodyPr/>
        <a:lstStyle/>
        <a:p>
          <a:endParaRPr lang="fr-FR"/>
        </a:p>
      </dgm:t>
    </dgm:pt>
    <dgm:pt modelId="{3C021091-946B-40A9-B988-37FD719107F8}">
      <dgm:prSet phldrT="[Texte]" custT="1"/>
      <dgm:spPr>
        <a:solidFill>
          <a:schemeClr val="accent6">
            <a:lumMod val="75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fr-FR" sz="1400" b="1" dirty="0" smtClean="0"/>
            <a:t> Les protections mobiles </a:t>
          </a:r>
          <a:endParaRPr lang="fr-FR" sz="1400" dirty="0" smtClean="0"/>
        </a:p>
        <a:p>
          <a:pPr defTabSz="666750">
            <a:lnSpc>
              <a:spcPct val="90000"/>
            </a:lnSpc>
            <a:spcBef>
              <a:spcPct val="0"/>
            </a:spcBef>
            <a:spcAft>
              <a:spcPct val="35000"/>
            </a:spcAft>
          </a:pPr>
          <a:endParaRPr lang="fr-FR" sz="1100" dirty="0"/>
        </a:p>
      </dgm:t>
    </dgm:pt>
    <dgm:pt modelId="{49567822-EC7B-4259-987F-A510CC9277D5}" type="parTrans" cxnId="{FBF46113-3C1F-43AF-841D-48864D9EDFA1}">
      <dgm:prSet/>
      <dgm:spPr/>
      <dgm:t>
        <a:bodyPr/>
        <a:lstStyle/>
        <a:p>
          <a:endParaRPr lang="fr-FR"/>
        </a:p>
      </dgm:t>
    </dgm:pt>
    <dgm:pt modelId="{E5438E4E-2CEC-43A9-8808-AD4A317609EB}" type="sibTrans" cxnId="{FBF46113-3C1F-43AF-841D-48864D9EDFA1}">
      <dgm:prSet/>
      <dgm:spPr>
        <a:blipFill rotWithShape="1">
          <a:blip xmlns:r="http://schemas.openxmlformats.org/officeDocument/2006/relationships" r:embed="rId1"/>
          <a:stretch>
            <a:fillRect/>
          </a:stretch>
        </a:blipFill>
      </dgm:spPr>
      <dgm:t>
        <a:bodyPr/>
        <a:lstStyle/>
        <a:p>
          <a:endParaRPr lang="fr-FR"/>
        </a:p>
      </dgm:t>
    </dgm:pt>
    <dgm:pt modelId="{C0991E22-FE5A-4130-8563-C5B0C542C82F}">
      <dgm:prSet phldrT="[Texte]" custT="1"/>
      <dgm:spPr>
        <a:solidFill>
          <a:schemeClr val="tx2">
            <a:lumMod val="5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fr-FR" sz="1600" b="1" dirty="0" smtClean="0"/>
            <a:t>Protection végétale des murs </a:t>
          </a:r>
          <a:endParaRPr lang="fr-FR" sz="1600" dirty="0" smtClean="0"/>
        </a:p>
        <a:p>
          <a:pPr defTabSz="666750">
            <a:lnSpc>
              <a:spcPct val="90000"/>
            </a:lnSpc>
            <a:spcBef>
              <a:spcPct val="0"/>
            </a:spcBef>
            <a:spcAft>
              <a:spcPct val="35000"/>
            </a:spcAft>
          </a:pPr>
          <a:endParaRPr lang="fr-FR" sz="1100" dirty="0"/>
        </a:p>
      </dgm:t>
    </dgm:pt>
    <dgm:pt modelId="{2DFE590D-9664-472C-B993-34ECEFDFE9B2}" type="parTrans" cxnId="{6918E17E-3BAA-44FF-8A54-3004906AAD6E}">
      <dgm:prSet/>
      <dgm:spPr/>
      <dgm:t>
        <a:bodyPr/>
        <a:lstStyle/>
        <a:p>
          <a:endParaRPr lang="fr-FR"/>
        </a:p>
      </dgm:t>
    </dgm:pt>
    <dgm:pt modelId="{9F60C2B9-BCF2-49C5-AC8F-8F0727899B38}" type="sibTrans" cxnId="{6918E17E-3BAA-44FF-8A54-3004906AAD6E}">
      <dgm:prSet/>
      <dgm:spPr>
        <a:blipFill rotWithShape="1">
          <a:blip xmlns:r="http://schemas.openxmlformats.org/officeDocument/2006/relationships" r:embed="rId2"/>
          <a:stretch>
            <a:fillRect/>
          </a:stretch>
        </a:blipFill>
      </dgm:spPr>
      <dgm:t>
        <a:bodyPr/>
        <a:lstStyle/>
        <a:p>
          <a:endParaRPr lang="fr-FR"/>
        </a:p>
      </dgm:t>
    </dgm:pt>
    <dgm:pt modelId="{8897CAF7-976B-49BD-8592-B73EED6AB3B5}">
      <dgm:prSet phldrT="[Texte]" custT="1"/>
      <dgm:spPr>
        <a:solidFill>
          <a:schemeClr val="accent4">
            <a:lumMod val="5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endParaRPr lang="fr-FR" sz="1600" dirty="0" smtClean="0"/>
        </a:p>
        <a:p>
          <a:pPr marL="0" marR="0" indent="0" defTabSz="1289050" eaLnBrk="1" fontAlgn="auto" latinLnBrk="0" hangingPunct="1">
            <a:lnSpc>
              <a:spcPct val="90000"/>
            </a:lnSpc>
            <a:spcBef>
              <a:spcPct val="0"/>
            </a:spcBef>
            <a:spcAft>
              <a:spcPct val="35000"/>
            </a:spcAft>
            <a:buClrTx/>
            <a:buSzTx/>
            <a:buFontTx/>
            <a:buNone/>
            <a:tabLst/>
            <a:defRPr/>
          </a:pPr>
          <a:r>
            <a:rPr lang="fr-FR" sz="1600" b="1" dirty="0" smtClean="0"/>
            <a:t>Protection végétal </a:t>
          </a:r>
          <a:endParaRPr lang="fr-FR" sz="1600" dirty="0" smtClean="0"/>
        </a:p>
        <a:p>
          <a:pPr defTabSz="1289050">
            <a:lnSpc>
              <a:spcPct val="90000"/>
            </a:lnSpc>
            <a:spcBef>
              <a:spcPct val="0"/>
            </a:spcBef>
            <a:spcAft>
              <a:spcPct val="35000"/>
            </a:spcAft>
          </a:pPr>
          <a:endParaRPr lang="fr-FR" sz="1100" dirty="0"/>
        </a:p>
      </dgm:t>
    </dgm:pt>
    <dgm:pt modelId="{8F1F11A0-C0CE-4F3B-AD3B-67BB0281FBC2}" type="parTrans" cxnId="{D17C95D3-E176-4933-BBC8-597B7C715FAB}">
      <dgm:prSet/>
      <dgm:spPr/>
      <dgm:t>
        <a:bodyPr/>
        <a:lstStyle/>
        <a:p>
          <a:endParaRPr lang="fr-FR"/>
        </a:p>
      </dgm:t>
    </dgm:pt>
    <dgm:pt modelId="{CB89E5E7-D078-4D9F-8649-06327DEF95DB}" type="sibTrans" cxnId="{D17C95D3-E176-4933-BBC8-597B7C715FAB}">
      <dgm:prSet/>
      <dgm:spPr>
        <a:blipFill rotWithShape="1">
          <a:blip xmlns:r="http://schemas.openxmlformats.org/officeDocument/2006/relationships" r:embed="rId3"/>
          <a:stretch>
            <a:fillRect/>
          </a:stretch>
        </a:blipFill>
        <a:ln>
          <a:solidFill>
            <a:schemeClr val="tx2">
              <a:lumMod val="75000"/>
            </a:schemeClr>
          </a:solidFill>
        </a:ln>
      </dgm:spPr>
      <dgm:t>
        <a:bodyPr/>
        <a:lstStyle/>
        <a:p>
          <a:endParaRPr lang="fr-FR"/>
        </a:p>
      </dgm:t>
    </dgm:pt>
    <dgm:pt modelId="{32B7C4FD-233D-4F50-8057-C6F037E15EE0}">
      <dgm:prSet phldrT="[Texte]" custT="1"/>
      <dgm:spPr>
        <a:solidFill>
          <a:schemeClr val="accent2">
            <a:lumMod val="75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fr-FR" sz="1400" b="1" dirty="0" smtClean="0"/>
            <a:t>Les protections permanentes</a:t>
          </a:r>
          <a:endParaRPr lang="fr-FR" sz="1400" dirty="0"/>
        </a:p>
      </dgm:t>
    </dgm:pt>
    <dgm:pt modelId="{EA0135FE-A55E-40BF-88F7-246AFCA1FB39}" type="sibTrans" cxnId="{23C95D5D-5857-4DBD-9A50-C11A1DA830DD}">
      <dgm:prSet/>
      <dgm:spPr>
        <a:blipFill rotWithShape="1">
          <a:blip xmlns:r="http://schemas.openxmlformats.org/officeDocument/2006/relationships" r:embed="rId4"/>
          <a:stretch>
            <a:fillRect/>
          </a:stretch>
        </a:blipFill>
        <a:ln>
          <a:solidFill>
            <a:schemeClr val="accent2">
              <a:lumMod val="75000"/>
            </a:schemeClr>
          </a:solidFill>
        </a:ln>
      </dgm:spPr>
      <dgm:t>
        <a:bodyPr/>
        <a:lstStyle/>
        <a:p>
          <a:endParaRPr lang="fr-FR"/>
        </a:p>
      </dgm:t>
    </dgm:pt>
    <dgm:pt modelId="{1F1F9D17-CACD-472C-8F0B-2827B62E14D4}" type="parTrans" cxnId="{23C95D5D-5857-4DBD-9A50-C11A1DA830DD}">
      <dgm:prSet/>
      <dgm:spPr/>
      <dgm:t>
        <a:bodyPr/>
        <a:lstStyle/>
        <a:p>
          <a:endParaRPr lang="fr-FR"/>
        </a:p>
      </dgm:t>
    </dgm:pt>
    <dgm:pt modelId="{760D2110-567D-446B-8E73-E8D2AE2FC2C1}">
      <dgm:prSet phldrT="[Texte]"/>
      <dgm:spPr>
        <a:solidFill>
          <a:schemeClr val="tx2">
            <a:lumMod val="50000"/>
          </a:schemeClr>
        </a:solidFill>
      </dgm:spPr>
      <dgm:t>
        <a:bodyPr/>
        <a:lstStyle/>
        <a:p>
          <a:pPr marR="0" eaLnBrk="1" fontAlgn="auto" latinLnBrk="0" hangingPunct="1">
            <a:buClrTx/>
            <a:buSzTx/>
            <a:buFontTx/>
            <a:tabLst/>
            <a:defRPr/>
          </a:pPr>
          <a:r>
            <a:rPr lang="fr-FR" b="1" dirty="0" smtClean="0"/>
            <a:t>Protection végétale des murs </a:t>
          </a:r>
          <a:endParaRPr lang="fr-FR" dirty="0" smtClean="0"/>
        </a:p>
        <a:p>
          <a:endParaRPr lang="fr-FR" dirty="0"/>
        </a:p>
      </dgm:t>
    </dgm:pt>
    <dgm:pt modelId="{7C89C657-7982-4D35-BB4F-054AA7B3C492}" type="sibTrans" cxnId="{23F1D26D-6D81-48E9-9DAB-E31B2E617B2E}">
      <dgm:prSet/>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l="-7000" r="-7000"/>
          </a:stretch>
        </a:blipFill>
      </dgm:spPr>
      <dgm:t>
        <a:bodyPr/>
        <a:lstStyle/>
        <a:p>
          <a:endParaRPr lang="fr-FR"/>
        </a:p>
      </dgm:t>
    </dgm:pt>
    <dgm:pt modelId="{6DD20214-C504-4E94-A095-12465D936855}" type="parTrans" cxnId="{23F1D26D-6D81-48E9-9DAB-E31B2E617B2E}">
      <dgm:prSet/>
      <dgm:spPr/>
      <dgm:t>
        <a:bodyPr/>
        <a:lstStyle/>
        <a:p>
          <a:endParaRPr lang="fr-FR"/>
        </a:p>
      </dgm:t>
    </dgm:pt>
    <dgm:pt modelId="{0C2A8C08-26E0-48E0-B5CC-1BD2B5E89C41}" type="pres">
      <dgm:prSet presAssocID="{ABA80CC3-B633-45A9-ABF8-506816190C93}" presName="Name0" presStyleCnt="0">
        <dgm:presLayoutVars>
          <dgm:chMax val="21"/>
          <dgm:chPref val="21"/>
        </dgm:presLayoutVars>
      </dgm:prSet>
      <dgm:spPr/>
      <dgm:t>
        <a:bodyPr/>
        <a:lstStyle/>
        <a:p>
          <a:endParaRPr lang="fr-FR"/>
        </a:p>
      </dgm:t>
    </dgm:pt>
    <dgm:pt modelId="{7EE24361-098B-4E62-B1AB-F6129150523B}" type="pres">
      <dgm:prSet presAssocID="{3C021091-946B-40A9-B988-37FD719107F8}" presName="text1" presStyleCnt="0"/>
      <dgm:spPr/>
    </dgm:pt>
    <dgm:pt modelId="{C19F310C-8804-4772-B0B4-727652496F17}" type="pres">
      <dgm:prSet presAssocID="{3C021091-946B-40A9-B988-37FD719107F8}" presName="textRepeatNode" presStyleLbl="alignNode1" presStyleIdx="0" presStyleCnt="5" custScaleX="105027" custScaleY="105624" custLinFactNeighborX="-966" custLinFactNeighborY="-954">
        <dgm:presLayoutVars>
          <dgm:chMax val="0"/>
          <dgm:chPref val="0"/>
          <dgm:bulletEnabled val="1"/>
        </dgm:presLayoutVars>
      </dgm:prSet>
      <dgm:spPr/>
      <dgm:t>
        <a:bodyPr/>
        <a:lstStyle/>
        <a:p>
          <a:endParaRPr lang="fr-FR"/>
        </a:p>
      </dgm:t>
    </dgm:pt>
    <dgm:pt modelId="{11BD99CD-1544-417E-82B0-439BED9AE167}" type="pres">
      <dgm:prSet presAssocID="{3C021091-946B-40A9-B988-37FD719107F8}" presName="textaccent1" presStyleCnt="0"/>
      <dgm:spPr/>
    </dgm:pt>
    <dgm:pt modelId="{4223D954-6CE4-4A78-A923-9267B9E10CBC}" type="pres">
      <dgm:prSet presAssocID="{3C021091-946B-40A9-B988-37FD719107F8}" presName="accentRepeatNode" presStyleLbl="solidAlignAcc1" presStyleIdx="0" presStyleCnt="10" custLinFactX="271941" custLinFactY="129904" custLinFactNeighborX="300000" custLinFactNeighborY="200000"/>
      <dgm:spPr/>
    </dgm:pt>
    <dgm:pt modelId="{1247D5CC-8289-4691-9798-BBD9FEB0B79C}" type="pres">
      <dgm:prSet presAssocID="{E5438E4E-2CEC-43A9-8808-AD4A317609EB}" presName="image1" presStyleCnt="0"/>
      <dgm:spPr/>
    </dgm:pt>
    <dgm:pt modelId="{DB7A6BFE-1E57-4FFC-BAA0-B2B71F0EED16}" type="pres">
      <dgm:prSet presAssocID="{E5438E4E-2CEC-43A9-8808-AD4A317609EB}" presName="imageRepeatNode" presStyleLbl="alignAcc1" presStyleIdx="0" presStyleCnt="5" custLinFactNeighborX="-4079" custLinFactNeighborY="-10899"/>
      <dgm:spPr/>
      <dgm:t>
        <a:bodyPr/>
        <a:lstStyle/>
        <a:p>
          <a:endParaRPr lang="fr-FR"/>
        </a:p>
      </dgm:t>
    </dgm:pt>
    <dgm:pt modelId="{8BF4DAF1-A250-43A0-9EC6-F130BBFCC018}" type="pres">
      <dgm:prSet presAssocID="{E5438E4E-2CEC-43A9-8808-AD4A317609EB}" presName="imageaccent1" presStyleCnt="0"/>
      <dgm:spPr/>
    </dgm:pt>
    <dgm:pt modelId="{7BC00E70-6193-4B71-BB36-7F84F39425B4}" type="pres">
      <dgm:prSet presAssocID="{E5438E4E-2CEC-43A9-8808-AD4A317609EB}" presName="accentRepeatNode" presStyleLbl="solidAlignAcc1" presStyleIdx="1" presStyleCnt="10" custLinFactY="-400000" custLinFactNeighborX="-3889" custLinFactNeighborY="-410202"/>
      <dgm:spPr/>
    </dgm:pt>
    <dgm:pt modelId="{F75D5B65-DECD-4B8F-BDE9-1A56ED620B6C}" type="pres">
      <dgm:prSet presAssocID="{C0991E22-FE5A-4130-8563-C5B0C542C82F}" presName="text2" presStyleCnt="0"/>
      <dgm:spPr/>
    </dgm:pt>
    <dgm:pt modelId="{0200BF1E-A114-42F9-BBD2-FA7AFF689566}" type="pres">
      <dgm:prSet presAssocID="{C0991E22-FE5A-4130-8563-C5B0C542C82F}" presName="textRepeatNode" presStyleLbl="alignNode1" presStyleIdx="1" presStyleCnt="5" custLinFactNeighborX="899" custLinFactNeighborY="-4111">
        <dgm:presLayoutVars>
          <dgm:chMax val="0"/>
          <dgm:chPref val="0"/>
          <dgm:bulletEnabled val="1"/>
        </dgm:presLayoutVars>
      </dgm:prSet>
      <dgm:spPr/>
      <dgm:t>
        <a:bodyPr/>
        <a:lstStyle/>
        <a:p>
          <a:endParaRPr lang="fr-FR"/>
        </a:p>
      </dgm:t>
    </dgm:pt>
    <dgm:pt modelId="{DC0A504D-923C-4092-AD50-73FCB24FBBCC}" type="pres">
      <dgm:prSet presAssocID="{C0991E22-FE5A-4130-8563-C5B0C542C82F}" presName="textaccent2" presStyleCnt="0"/>
      <dgm:spPr/>
    </dgm:pt>
    <dgm:pt modelId="{8A760F02-32D9-41F8-9581-B75DC41CBC47}" type="pres">
      <dgm:prSet presAssocID="{C0991E22-FE5A-4130-8563-C5B0C542C82F}" presName="accentRepeatNode" presStyleLbl="solidAlignAcc1" presStyleIdx="2" presStyleCnt="10"/>
      <dgm:spPr/>
    </dgm:pt>
    <dgm:pt modelId="{61132D56-40CA-43BA-A525-537E3E5848C9}" type="pres">
      <dgm:prSet presAssocID="{9F60C2B9-BCF2-49C5-AC8F-8F0727899B38}" presName="image2" presStyleCnt="0"/>
      <dgm:spPr/>
    </dgm:pt>
    <dgm:pt modelId="{44DC5F2B-5D17-48EB-A4AF-C5948F98535E}" type="pres">
      <dgm:prSet presAssocID="{9F60C2B9-BCF2-49C5-AC8F-8F0727899B38}" presName="imageRepeatNode" presStyleLbl="alignAcc1" presStyleIdx="1" presStyleCnt="5" custLinFactNeighborX="88026" custLinFactNeighborY="-64110"/>
      <dgm:spPr/>
      <dgm:t>
        <a:bodyPr/>
        <a:lstStyle/>
        <a:p>
          <a:endParaRPr lang="fr-FR"/>
        </a:p>
      </dgm:t>
    </dgm:pt>
    <dgm:pt modelId="{934C660D-309F-4E35-9890-46D4ACF927B7}" type="pres">
      <dgm:prSet presAssocID="{9F60C2B9-BCF2-49C5-AC8F-8F0727899B38}" presName="imageaccent2" presStyleCnt="0"/>
      <dgm:spPr/>
    </dgm:pt>
    <dgm:pt modelId="{561B3C71-7ACE-4FB5-AE07-F247A95ACC99}" type="pres">
      <dgm:prSet presAssocID="{9F60C2B9-BCF2-49C5-AC8F-8F0727899B38}" presName="accentRepeatNode" presStyleLbl="solidAlignAcc1" presStyleIdx="3" presStyleCnt="10" custScaleX="128993" custScaleY="90011"/>
      <dgm:spPr/>
    </dgm:pt>
    <dgm:pt modelId="{AB03D224-0864-45D3-9E24-DFF176DFE981}" type="pres">
      <dgm:prSet presAssocID="{32B7C4FD-233D-4F50-8057-C6F037E15EE0}" presName="text3" presStyleCnt="0"/>
      <dgm:spPr/>
    </dgm:pt>
    <dgm:pt modelId="{6EB165CD-8C71-4753-A76C-B57166A5D433}" type="pres">
      <dgm:prSet presAssocID="{32B7C4FD-233D-4F50-8057-C6F037E15EE0}" presName="textRepeatNode" presStyleLbl="alignNode1" presStyleIdx="2" presStyleCnt="5" custLinFactNeighborX="1838" custLinFactNeighborY="-6229">
        <dgm:presLayoutVars>
          <dgm:chMax val="0"/>
          <dgm:chPref val="0"/>
          <dgm:bulletEnabled val="1"/>
        </dgm:presLayoutVars>
      </dgm:prSet>
      <dgm:spPr/>
      <dgm:t>
        <a:bodyPr/>
        <a:lstStyle/>
        <a:p>
          <a:endParaRPr lang="fr-FR"/>
        </a:p>
      </dgm:t>
    </dgm:pt>
    <dgm:pt modelId="{DCF2A533-D4EE-43C5-8933-37483495448F}" type="pres">
      <dgm:prSet presAssocID="{32B7C4FD-233D-4F50-8057-C6F037E15EE0}" presName="textaccent3" presStyleCnt="0"/>
      <dgm:spPr/>
    </dgm:pt>
    <dgm:pt modelId="{83BB82D8-EEC0-4A24-B374-1AAAEC4F2508}" type="pres">
      <dgm:prSet presAssocID="{32B7C4FD-233D-4F50-8057-C6F037E15EE0}" presName="accentRepeatNode" presStyleLbl="solidAlignAcc1" presStyleIdx="4" presStyleCnt="10" custLinFactX="-242585" custLinFactY="142937" custLinFactNeighborX="-300000" custLinFactNeighborY="200000"/>
      <dgm:spPr/>
    </dgm:pt>
    <dgm:pt modelId="{1A29EF03-CEBB-4ADD-8010-6FA6C1A3065E}" type="pres">
      <dgm:prSet presAssocID="{EA0135FE-A55E-40BF-88F7-246AFCA1FB39}" presName="image3" presStyleCnt="0"/>
      <dgm:spPr/>
    </dgm:pt>
    <dgm:pt modelId="{876AB02A-9C5E-461C-923C-B84939D26A19}" type="pres">
      <dgm:prSet presAssocID="{EA0135FE-A55E-40BF-88F7-246AFCA1FB39}" presName="imageRepeatNode" presStyleLbl="alignAcc1" presStyleIdx="2" presStyleCnt="5" custScaleX="92086" custScaleY="92179" custLinFactNeighborX="915" custLinFactNeighborY="-247"/>
      <dgm:spPr/>
      <dgm:t>
        <a:bodyPr/>
        <a:lstStyle/>
        <a:p>
          <a:endParaRPr lang="fr-FR"/>
        </a:p>
      </dgm:t>
    </dgm:pt>
    <dgm:pt modelId="{386FE5F4-D5ED-4DCF-BB7F-E311F7941D39}" type="pres">
      <dgm:prSet presAssocID="{EA0135FE-A55E-40BF-88F7-246AFCA1FB39}" presName="imageaccent3" presStyleCnt="0"/>
      <dgm:spPr/>
    </dgm:pt>
    <dgm:pt modelId="{A0AABAD2-4AB5-46CA-B760-8AAF29E8754D}" type="pres">
      <dgm:prSet presAssocID="{EA0135FE-A55E-40BF-88F7-246AFCA1FB39}" presName="accentRepeatNode" presStyleLbl="solidAlignAcc1" presStyleIdx="5" presStyleCnt="10" custLinFactX="249635" custLinFactY="100000" custLinFactNeighborX="300000" custLinFactNeighborY="182539"/>
      <dgm:spPr/>
    </dgm:pt>
    <dgm:pt modelId="{FF1F025E-BBE2-416B-AB64-34B54C058332}" type="pres">
      <dgm:prSet presAssocID="{8897CAF7-976B-49BD-8592-B73EED6AB3B5}" presName="text4" presStyleCnt="0"/>
      <dgm:spPr/>
    </dgm:pt>
    <dgm:pt modelId="{EB87C239-11F8-48AC-87AF-117AF4F7816F}" type="pres">
      <dgm:prSet presAssocID="{8897CAF7-976B-49BD-8592-B73EED6AB3B5}" presName="textRepeatNode" presStyleLbl="alignNode1" presStyleIdx="3" presStyleCnt="5" custLinFactNeighborX="857" custLinFactNeighborY="-8850">
        <dgm:presLayoutVars>
          <dgm:chMax val="0"/>
          <dgm:chPref val="0"/>
          <dgm:bulletEnabled val="1"/>
        </dgm:presLayoutVars>
      </dgm:prSet>
      <dgm:spPr/>
      <dgm:t>
        <a:bodyPr/>
        <a:lstStyle/>
        <a:p>
          <a:endParaRPr lang="fr-FR"/>
        </a:p>
      </dgm:t>
    </dgm:pt>
    <dgm:pt modelId="{4394D6E9-E1E9-4452-8BEC-41D702EAD7AF}" type="pres">
      <dgm:prSet presAssocID="{8897CAF7-976B-49BD-8592-B73EED6AB3B5}" presName="textaccent4" presStyleCnt="0"/>
      <dgm:spPr/>
    </dgm:pt>
    <dgm:pt modelId="{B5BBC217-4B83-4EC0-92C1-C5FDC0B27F83}" type="pres">
      <dgm:prSet presAssocID="{8897CAF7-976B-49BD-8592-B73EED6AB3B5}" presName="accentRepeatNode" presStyleLbl="solidAlignAcc1" presStyleIdx="6" presStyleCnt="10"/>
      <dgm:spPr/>
    </dgm:pt>
    <dgm:pt modelId="{C683A185-E76B-48EB-BD76-9AC56A30B8F7}" type="pres">
      <dgm:prSet presAssocID="{CB89E5E7-D078-4D9F-8649-06327DEF95DB}" presName="image4" presStyleCnt="0"/>
      <dgm:spPr/>
    </dgm:pt>
    <dgm:pt modelId="{FE06A53E-8EFD-494C-9245-C339408F00F1}" type="pres">
      <dgm:prSet presAssocID="{CB89E5E7-D078-4D9F-8649-06327DEF95DB}" presName="imageRepeatNode" presStyleLbl="alignAcc1" presStyleIdx="3" presStyleCnt="5" custScaleX="107926" custScaleY="115209" custLinFactNeighborX="-83785" custLinFactNeighborY="53341"/>
      <dgm:spPr/>
      <dgm:t>
        <a:bodyPr/>
        <a:lstStyle/>
        <a:p>
          <a:endParaRPr lang="fr-FR"/>
        </a:p>
      </dgm:t>
    </dgm:pt>
    <dgm:pt modelId="{AD09F809-FF65-494E-9598-EFE44E915042}" type="pres">
      <dgm:prSet presAssocID="{CB89E5E7-D078-4D9F-8649-06327DEF95DB}" presName="imageaccent4" presStyleCnt="0"/>
      <dgm:spPr/>
    </dgm:pt>
    <dgm:pt modelId="{ED08399C-B9D0-4626-86BC-8AB47043EF6F}" type="pres">
      <dgm:prSet presAssocID="{CB89E5E7-D078-4D9F-8649-06327DEF95DB}" presName="accentRepeatNode" presStyleLbl="solidAlignAcc1" presStyleIdx="7" presStyleCnt="10"/>
      <dgm:spPr/>
    </dgm:pt>
    <dgm:pt modelId="{52552022-E51F-48A7-9468-EB084A94CC1C}" type="pres">
      <dgm:prSet presAssocID="{760D2110-567D-446B-8E73-E8D2AE2FC2C1}" presName="text5" presStyleCnt="0"/>
      <dgm:spPr/>
    </dgm:pt>
    <dgm:pt modelId="{DB454C43-C398-49A8-9008-DB14A5B1DCE9}" type="pres">
      <dgm:prSet presAssocID="{760D2110-567D-446B-8E73-E8D2AE2FC2C1}" presName="textRepeatNode" presStyleLbl="alignNode1" presStyleIdx="4" presStyleCnt="5" custScaleX="82616" custScaleY="58954" custLinFactX="-74670" custLinFactY="100000" custLinFactNeighborX="-100000" custLinFactNeighborY="135634">
        <dgm:presLayoutVars>
          <dgm:chMax val="0"/>
          <dgm:chPref val="0"/>
          <dgm:bulletEnabled val="1"/>
        </dgm:presLayoutVars>
      </dgm:prSet>
      <dgm:spPr/>
      <dgm:t>
        <a:bodyPr/>
        <a:lstStyle/>
        <a:p>
          <a:endParaRPr lang="fr-FR"/>
        </a:p>
      </dgm:t>
    </dgm:pt>
    <dgm:pt modelId="{62EB3E6C-7423-489E-9D74-F1B7B5FF7397}" type="pres">
      <dgm:prSet presAssocID="{760D2110-567D-446B-8E73-E8D2AE2FC2C1}" presName="textaccent5" presStyleCnt="0"/>
      <dgm:spPr/>
    </dgm:pt>
    <dgm:pt modelId="{72BC61F8-2CAE-4185-A9D3-847D29547BF8}" type="pres">
      <dgm:prSet presAssocID="{760D2110-567D-446B-8E73-E8D2AE2FC2C1}" presName="accentRepeatNode" presStyleLbl="solidAlignAcc1" presStyleIdx="8" presStyleCnt="10" custLinFactX="-1000000" custLinFactY="800000" custLinFactNeighborX="-1008495" custLinFactNeighborY="872488"/>
      <dgm:spPr/>
    </dgm:pt>
    <dgm:pt modelId="{D62D628C-BF57-45F9-999E-22F8FAABAB6C}" type="pres">
      <dgm:prSet presAssocID="{7C89C657-7982-4D35-BB4F-054AA7B3C492}" presName="image5" presStyleCnt="0"/>
      <dgm:spPr/>
    </dgm:pt>
    <dgm:pt modelId="{DE161809-85BB-4B00-BC36-052768737199}" type="pres">
      <dgm:prSet presAssocID="{7C89C657-7982-4D35-BB4F-054AA7B3C492}" presName="imageRepeatNode" presStyleLbl="alignAcc1" presStyleIdx="4" presStyleCnt="5" custScaleX="96041" custScaleY="101184" custLinFactX="-100000" custLinFactY="64233" custLinFactNeighborX="-157197" custLinFactNeighborY="100000"/>
      <dgm:spPr/>
      <dgm:t>
        <a:bodyPr/>
        <a:lstStyle/>
        <a:p>
          <a:endParaRPr lang="fr-FR"/>
        </a:p>
      </dgm:t>
    </dgm:pt>
    <dgm:pt modelId="{A922491F-2103-4E15-AC6E-6B6EA44554B2}" type="pres">
      <dgm:prSet presAssocID="{7C89C657-7982-4D35-BB4F-054AA7B3C492}" presName="imageaccent5" presStyleCnt="0"/>
      <dgm:spPr/>
    </dgm:pt>
    <dgm:pt modelId="{0D2E8FFA-6557-43C1-A9F9-1EA239B06443}" type="pres">
      <dgm:prSet presAssocID="{7C89C657-7982-4D35-BB4F-054AA7B3C492}" presName="accentRepeatNode" presStyleLbl="solidAlignAcc1" presStyleIdx="9" presStyleCnt="10" custLinFactX="-800000" custLinFactY="600000" custLinFactNeighborX="-836364" custLinFactNeighborY="680244"/>
      <dgm:spPr/>
    </dgm:pt>
  </dgm:ptLst>
  <dgm:cxnLst>
    <dgm:cxn modelId="{8C311F87-C1B9-476F-932D-8E9D8B8AABDA}" type="presOf" srcId="{CB89E5E7-D078-4D9F-8649-06327DEF95DB}" destId="{FE06A53E-8EFD-494C-9245-C339408F00F1}" srcOrd="0" destOrd="0" presId="urn:microsoft.com/office/officeart/2008/layout/HexagonCluster"/>
    <dgm:cxn modelId="{CFC573D9-459E-4705-9CDB-A40AECA4C49E}" type="presOf" srcId="{C0991E22-FE5A-4130-8563-C5B0C542C82F}" destId="{0200BF1E-A114-42F9-BBD2-FA7AFF689566}" srcOrd="0" destOrd="0" presId="urn:microsoft.com/office/officeart/2008/layout/HexagonCluster"/>
    <dgm:cxn modelId="{D17C95D3-E176-4933-BBC8-597B7C715FAB}" srcId="{ABA80CC3-B633-45A9-ABF8-506816190C93}" destId="{8897CAF7-976B-49BD-8592-B73EED6AB3B5}" srcOrd="3" destOrd="0" parTransId="{8F1F11A0-C0CE-4F3B-AD3B-67BB0281FBC2}" sibTransId="{CB89E5E7-D078-4D9F-8649-06327DEF95DB}"/>
    <dgm:cxn modelId="{FBF46113-3C1F-43AF-841D-48864D9EDFA1}" srcId="{ABA80CC3-B633-45A9-ABF8-506816190C93}" destId="{3C021091-946B-40A9-B988-37FD719107F8}" srcOrd="0" destOrd="0" parTransId="{49567822-EC7B-4259-987F-A510CC9277D5}" sibTransId="{E5438E4E-2CEC-43A9-8808-AD4A317609EB}"/>
    <dgm:cxn modelId="{23F1D26D-6D81-48E9-9DAB-E31B2E617B2E}" srcId="{ABA80CC3-B633-45A9-ABF8-506816190C93}" destId="{760D2110-567D-446B-8E73-E8D2AE2FC2C1}" srcOrd="4" destOrd="0" parTransId="{6DD20214-C504-4E94-A095-12465D936855}" sibTransId="{7C89C657-7982-4D35-BB4F-054AA7B3C492}"/>
    <dgm:cxn modelId="{455D6D55-F68E-4338-BA7B-EE21C7216222}" type="presOf" srcId="{EA0135FE-A55E-40BF-88F7-246AFCA1FB39}" destId="{876AB02A-9C5E-461C-923C-B84939D26A19}" srcOrd="0" destOrd="0" presId="urn:microsoft.com/office/officeart/2008/layout/HexagonCluster"/>
    <dgm:cxn modelId="{D1F700EE-FEB0-4E17-9CD8-C582593BDFF8}" type="presOf" srcId="{3C021091-946B-40A9-B988-37FD719107F8}" destId="{C19F310C-8804-4772-B0B4-727652496F17}" srcOrd="0" destOrd="0" presId="urn:microsoft.com/office/officeart/2008/layout/HexagonCluster"/>
    <dgm:cxn modelId="{8118C3D8-2031-4E2A-95F1-A9F15E238660}" type="presOf" srcId="{32B7C4FD-233D-4F50-8057-C6F037E15EE0}" destId="{6EB165CD-8C71-4753-A76C-B57166A5D433}" srcOrd="0" destOrd="0" presId="urn:microsoft.com/office/officeart/2008/layout/HexagonCluster"/>
    <dgm:cxn modelId="{DF3BC649-75B3-4D2F-87C8-872F57D3E4D8}" type="presOf" srcId="{8897CAF7-976B-49BD-8592-B73EED6AB3B5}" destId="{EB87C239-11F8-48AC-87AF-117AF4F7816F}" srcOrd="0" destOrd="0" presId="urn:microsoft.com/office/officeart/2008/layout/HexagonCluster"/>
    <dgm:cxn modelId="{637EE9ED-8D93-4C63-B600-683387C6B854}" type="presOf" srcId="{ABA80CC3-B633-45A9-ABF8-506816190C93}" destId="{0C2A8C08-26E0-48E0-B5CC-1BD2B5E89C41}" srcOrd="0" destOrd="0" presId="urn:microsoft.com/office/officeart/2008/layout/HexagonCluster"/>
    <dgm:cxn modelId="{047198B9-475B-463F-A654-8284AC432D55}" type="presOf" srcId="{9F60C2B9-BCF2-49C5-AC8F-8F0727899B38}" destId="{44DC5F2B-5D17-48EB-A4AF-C5948F98535E}" srcOrd="0" destOrd="0" presId="urn:microsoft.com/office/officeart/2008/layout/HexagonCluster"/>
    <dgm:cxn modelId="{23C95D5D-5857-4DBD-9A50-C11A1DA830DD}" srcId="{ABA80CC3-B633-45A9-ABF8-506816190C93}" destId="{32B7C4FD-233D-4F50-8057-C6F037E15EE0}" srcOrd="2" destOrd="0" parTransId="{1F1F9D17-CACD-472C-8F0B-2827B62E14D4}" sibTransId="{EA0135FE-A55E-40BF-88F7-246AFCA1FB39}"/>
    <dgm:cxn modelId="{25B7FF19-E2E7-41ED-9CCE-C642D0586403}" type="presOf" srcId="{E5438E4E-2CEC-43A9-8808-AD4A317609EB}" destId="{DB7A6BFE-1E57-4FFC-BAA0-B2B71F0EED16}" srcOrd="0" destOrd="0" presId="urn:microsoft.com/office/officeart/2008/layout/HexagonCluster"/>
    <dgm:cxn modelId="{6918E17E-3BAA-44FF-8A54-3004906AAD6E}" srcId="{ABA80CC3-B633-45A9-ABF8-506816190C93}" destId="{C0991E22-FE5A-4130-8563-C5B0C542C82F}" srcOrd="1" destOrd="0" parTransId="{2DFE590D-9664-472C-B993-34ECEFDFE9B2}" sibTransId="{9F60C2B9-BCF2-49C5-AC8F-8F0727899B38}"/>
    <dgm:cxn modelId="{898C9F7D-4B21-4BCA-81B8-0409FCBBFDCB}" type="presOf" srcId="{7C89C657-7982-4D35-BB4F-054AA7B3C492}" destId="{DE161809-85BB-4B00-BC36-052768737199}" srcOrd="0" destOrd="0" presId="urn:microsoft.com/office/officeart/2008/layout/HexagonCluster"/>
    <dgm:cxn modelId="{12435B18-7343-4C88-A212-10D749D40F76}" type="presOf" srcId="{760D2110-567D-446B-8E73-E8D2AE2FC2C1}" destId="{DB454C43-C398-49A8-9008-DB14A5B1DCE9}" srcOrd="0" destOrd="0" presId="urn:microsoft.com/office/officeart/2008/layout/HexagonCluster"/>
    <dgm:cxn modelId="{2F4EF13A-C94D-42CD-97EA-4FA773B788FA}" type="presParOf" srcId="{0C2A8C08-26E0-48E0-B5CC-1BD2B5E89C41}" destId="{7EE24361-098B-4E62-B1AB-F6129150523B}" srcOrd="0" destOrd="0" presId="urn:microsoft.com/office/officeart/2008/layout/HexagonCluster"/>
    <dgm:cxn modelId="{F7725F7A-A703-40F3-ADDB-21E0B57AAFF9}" type="presParOf" srcId="{7EE24361-098B-4E62-B1AB-F6129150523B}" destId="{C19F310C-8804-4772-B0B4-727652496F17}" srcOrd="0" destOrd="0" presId="urn:microsoft.com/office/officeart/2008/layout/HexagonCluster"/>
    <dgm:cxn modelId="{520611CE-EF12-45AE-AD4D-5615859442D2}" type="presParOf" srcId="{0C2A8C08-26E0-48E0-B5CC-1BD2B5E89C41}" destId="{11BD99CD-1544-417E-82B0-439BED9AE167}" srcOrd="1" destOrd="0" presId="urn:microsoft.com/office/officeart/2008/layout/HexagonCluster"/>
    <dgm:cxn modelId="{23CFD38A-5323-44D7-9D4D-44971F204B22}" type="presParOf" srcId="{11BD99CD-1544-417E-82B0-439BED9AE167}" destId="{4223D954-6CE4-4A78-A923-9267B9E10CBC}" srcOrd="0" destOrd="0" presId="urn:microsoft.com/office/officeart/2008/layout/HexagonCluster"/>
    <dgm:cxn modelId="{55B2B938-DC4C-489B-A418-FC18C07C9ECB}" type="presParOf" srcId="{0C2A8C08-26E0-48E0-B5CC-1BD2B5E89C41}" destId="{1247D5CC-8289-4691-9798-BBD9FEB0B79C}" srcOrd="2" destOrd="0" presId="urn:microsoft.com/office/officeart/2008/layout/HexagonCluster"/>
    <dgm:cxn modelId="{131B975D-CFB7-43CC-9D1D-B98721FA0448}" type="presParOf" srcId="{1247D5CC-8289-4691-9798-BBD9FEB0B79C}" destId="{DB7A6BFE-1E57-4FFC-BAA0-B2B71F0EED16}" srcOrd="0" destOrd="0" presId="urn:microsoft.com/office/officeart/2008/layout/HexagonCluster"/>
    <dgm:cxn modelId="{B7FB9063-F8CB-4D4B-8870-1C22D61958C5}" type="presParOf" srcId="{0C2A8C08-26E0-48E0-B5CC-1BD2B5E89C41}" destId="{8BF4DAF1-A250-43A0-9EC6-F130BBFCC018}" srcOrd="3" destOrd="0" presId="urn:microsoft.com/office/officeart/2008/layout/HexagonCluster"/>
    <dgm:cxn modelId="{5EE50D31-A87A-4032-A510-8F8AA427112F}" type="presParOf" srcId="{8BF4DAF1-A250-43A0-9EC6-F130BBFCC018}" destId="{7BC00E70-6193-4B71-BB36-7F84F39425B4}" srcOrd="0" destOrd="0" presId="urn:microsoft.com/office/officeart/2008/layout/HexagonCluster"/>
    <dgm:cxn modelId="{5BDEE6C4-8F66-49C6-A6F7-CF2BE4C100FD}" type="presParOf" srcId="{0C2A8C08-26E0-48E0-B5CC-1BD2B5E89C41}" destId="{F75D5B65-DECD-4B8F-BDE9-1A56ED620B6C}" srcOrd="4" destOrd="0" presId="urn:microsoft.com/office/officeart/2008/layout/HexagonCluster"/>
    <dgm:cxn modelId="{C91CCD7C-FA76-49FE-9F49-509FD4456935}" type="presParOf" srcId="{F75D5B65-DECD-4B8F-BDE9-1A56ED620B6C}" destId="{0200BF1E-A114-42F9-BBD2-FA7AFF689566}" srcOrd="0" destOrd="0" presId="urn:microsoft.com/office/officeart/2008/layout/HexagonCluster"/>
    <dgm:cxn modelId="{153B82EE-198D-4388-8379-83515CA06DC1}" type="presParOf" srcId="{0C2A8C08-26E0-48E0-B5CC-1BD2B5E89C41}" destId="{DC0A504D-923C-4092-AD50-73FCB24FBBCC}" srcOrd="5" destOrd="0" presId="urn:microsoft.com/office/officeart/2008/layout/HexagonCluster"/>
    <dgm:cxn modelId="{EE2CA383-F7C6-4F7E-93EE-39F7C4F9BEDC}" type="presParOf" srcId="{DC0A504D-923C-4092-AD50-73FCB24FBBCC}" destId="{8A760F02-32D9-41F8-9581-B75DC41CBC47}" srcOrd="0" destOrd="0" presId="urn:microsoft.com/office/officeart/2008/layout/HexagonCluster"/>
    <dgm:cxn modelId="{CB9DBDBB-78FB-4125-B905-7DE126285D9B}" type="presParOf" srcId="{0C2A8C08-26E0-48E0-B5CC-1BD2B5E89C41}" destId="{61132D56-40CA-43BA-A525-537E3E5848C9}" srcOrd="6" destOrd="0" presId="urn:microsoft.com/office/officeart/2008/layout/HexagonCluster"/>
    <dgm:cxn modelId="{45B6DACE-D2C7-43F8-ADD6-53C852B54D88}" type="presParOf" srcId="{61132D56-40CA-43BA-A525-537E3E5848C9}" destId="{44DC5F2B-5D17-48EB-A4AF-C5948F98535E}" srcOrd="0" destOrd="0" presId="urn:microsoft.com/office/officeart/2008/layout/HexagonCluster"/>
    <dgm:cxn modelId="{5D2D6FC7-DDF8-4CD7-BC73-390C770B6B6C}" type="presParOf" srcId="{0C2A8C08-26E0-48E0-B5CC-1BD2B5E89C41}" destId="{934C660D-309F-4E35-9890-46D4ACF927B7}" srcOrd="7" destOrd="0" presId="urn:microsoft.com/office/officeart/2008/layout/HexagonCluster"/>
    <dgm:cxn modelId="{9BC7B215-B2DC-4BF6-AC44-F15CF0DBADD4}" type="presParOf" srcId="{934C660D-309F-4E35-9890-46D4ACF927B7}" destId="{561B3C71-7ACE-4FB5-AE07-F247A95ACC99}" srcOrd="0" destOrd="0" presId="urn:microsoft.com/office/officeart/2008/layout/HexagonCluster"/>
    <dgm:cxn modelId="{8DD9BEDF-4A42-41B6-9837-164C010307D3}" type="presParOf" srcId="{0C2A8C08-26E0-48E0-B5CC-1BD2B5E89C41}" destId="{AB03D224-0864-45D3-9E24-DFF176DFE981}" srcOrd="8" destOrd="0" presId="urn:microsoft.com/office/officeart/2008/layout/HexagonCluster"/>
    <dgm:cxn modelId="{710BBEA9-573F-4AC6-A056-2101EC303479}" type="presParOf" srcId="{AB03D224-0864-45D3-9E24-DFF176DFE981}" destId="{6EB165CD-8C71-4753-A76C-B57166A5D433}" srcOrd="0" destOrd="0" presId="urn:microsoft.com/office/officeart/2008/layout/HexagonCluster"/>
    <dgm:cxn modelId="{1640DA7A-FF5B-45A0-ACB0-F4DABF293F41}" type="presParOf" srcId="{0C2A8C08-26E0-48E0-B5CC-1BD2B5E89C41}" destId="{DCF2A533-D4EE-43C5-8933-37483495448F}" srcOrd="9" destOrd="0" presId="urn:microsoft.com/office/officeart/2008/layout/HexagonCluster"/>
    <dgm:cxn modelId="{1082371F-1901-4B20-B0EE-4C680DFDE7CB}" type="presParOf" srcId="{DCF2A533-D4EE-43C5-8933-37483495448F}" destId="{83BB82D8-EEC0-4A24-B374-1AAAEC4F2508}" srcOrd="0" destOrd="0" presId="urn:microsoft.com/office/officeart/2008/layout/HexagonCluster"/>
    <dgm:cxn modelId="{72C7B452-8940-4F38-B71A-FCB399C6EBCC}" type="presParOf" srcId="{0C2A8C08-26E0-48E0-B5CC-1BD2B5E89C41}" destId="{1A29EF03-CEBB-4ADD-8010-6FA6C1A3065E}" srcOrd="10" destOrd="0" presId="urn:microsoft.com/office/officeart/2008/layout/HexagonCluster"/>
    <dgm:cxn modelId="{AB0553C8-4598-4DC1-8645-B6F8D2C7C33B}" type="presParOf" srcId="{1A29EF03-CEBB-4ADD-8010-6FA6C1A3065E}" destId="{876AB02A-9C5E-461C-923C-B84939D26A19}" srcOrd="0" destOrd="0" presId="urn:microsoft.com/office/officeart/2008/layout/HexagonCluster"/>
    <dgm:cxn modelId="{A353BB2C-50A9-4A1C-B7F9-C128890F6808}" type="presParOf" srcId="{0C2A8C08-26E0-48E0-B5CC-1BD2B5E89C41}" destId="{386FE5F4-D5ED-4DCF-BB7F-E311F7941D39}" srcOrd="11" destOrd="0" presId="urn:microsoft.com/office/officeart/2008/layout/HexagonCluster"/>
    <dgm:cxn modelId="{E5363A8B-3473-4C27-8527-09E8DC72D0B4}" type="presParOf" srcId="{386FE5F4-D5ED-4DCF-BB7F-E311F7941D39}" destId="{A0AABAD2-4AB5-46CA-B760-8AAF29E8754D}" srcOrd="0" destOrd="0" presId="urn:microsoft.com/office/officeart/2008/layout/HexagonCluster"/>
    <dgm:cxn modelId="{FF5317E6-83A7-4088-B162-429659DD7A47}" type="presParOf" srcId="{0C2A8C08-26E0-48E0-B5CC-1BD2B5E89C41}" destId="{FF1F025E-BBE2-416B-AB64-34B54C058332}" srcOrd="12" destOrd="0" presId="urn:microsoft.com/office/officeart/2008/layout/HexagonCluster"/>
    <dgm:cxn modelId="{36A35C14-9E70-4286-9E65-4B000526ECB1}" type="presParOf" srcId="{FF1F025E-BBE2-416B-AB64-34B54C058332}" destId="{EB87C239-11F8-48AC-87AF-117AF4F7816F}" srcOrd="0" destOrd="0" presId="urn:microsoft.com/office/officeart/2008/layout/HexagonCluster"/>
    <dgm:cxn modelId="{6D961C90-E3B4-4BD3-92DD-C46A542320CF}" type="presParOf" srcId="{0C2A8C08-26E0-48E0-B5CC-1BD2B5E89C41}" destId="{4394D6E9-E1E9-4452-8BEC-41D702EAD7AF}" srcOrd="13" destOrd="0" presId="urn:microsoft.com/office/officeart/2008/layout/HexagonCluster"/>
    <dgm:cxn modelId="{80030CA1-A3E0-4F0B-ABF0-65168DD603D1}" type="presParOf" srcId="{4394D6E9-E1E9-4452-8BEC-41D702EAD7AF}" destId="{B5BBC217-4B83-4EC0-92C1-C5FDC0B27F83}" srcOrd="0" destOrd="0" presId="urn:microsoft.com/office/officeart/2008/layout/HexagonCluster"/>
    <dgm:cxn modelId="{3FD9F89B-3B3E-45E2-AE27-79CEC1B5472B}" type="presParOf" srcId="{0C2A8C08-26E0-48E0-B5CC-1BD2B5E89C41}" destId="{C683A185-E76B-48EB-BD76-9AC56A30B8F7}" srcOrd="14" destOrd="0" presId="urn:microsoft.com/office/officeart/2008/layout/HexagonCluster"/>
    <dgm:cxn modelId="{9ED2D1DF-9A3A-4FCE-96D8-B10CA0F44CAC}" type="presParOf" srcId="{C683A185-E76B-48EB-BD76-9AC56A30B8F7}" destId="{FE06A53E-8EFD-494C-9245-C339408F00F1}" srcOrd="0" destOrd="0" presId="urn:microsoft.com/office/officeart/2008/layout/HexagonCluster"/>
    <dgm:cxn modelId="{6592FC96-C250-41D4-9931-8FB70A3AB15C}" type="presParOf" srcId="{0C2A8C08-26E0-48E0-B5CC-1BD2B5E89C41}" destId="{AD09F809-FF65-494E-9598-EFE44E915042}" srcOrd="15" destOrd="0" presId="urn:microsoft.com/office/officeart/2008/layout/HexagonCluster"/>
    <dgm:cxn modelId="{2D0F853A-D0D3-4FE0-A133-A23A94EBCF26}" type="presParOf" srcId="{AD09F809-FF65-494E-9598-EFE44E915042}" destId="{ED08399C-B9D0-4626-86BC-8AB47043EF6F}" srcOrd="0" destOrd="0" presId="urn:microsoft.com/office/officeart/2008/layout/HexagonCluster"/>
    <dgm:cxn modelId="{BC72F3A6-D161-4109-806D-EBCC89624C22}" type="presParOf" srcId="{0C2A8C08-26E0-48E0-B5CC-1BD2B5E89C41}" destId="{52552022-E51F-48A7-9468-EB084A94CC1C}" srcOrd="16" destOrd="0" presId="urn:microsoft.com/office/officeart/2008/layout/HexagonCluster"/>
    <dgm:cxn modelId="{BAFA95D5-A8CB-4B9B-B6E6-8C7D959EBC6A}" type="presParOf" srcId="{52552022-E51F-48A7-9468-EB084A94CC1C}" destId="{DB454C43-C398-49A8-9008-DB14A5B1DCE9}" srcOrd="0" destOrd="0" presId="urn:microsoft.com/office/officeart/2008/layout/HexagonCluster"/>
    <dgm:cxn modelId="{F265C1F1-D703-4F59-982D-C046D4723670}" type="presParOf" srcId="{0C2A8C08-26E0-48E0-B5CC-1BD2B5E89C41}" destId="{62EB3E6C-7423-489E-9D74-F1B7B5FF7397}" srcOrd="17" destOrd="0" presId="urn:microsoft.com/office/officeart/2008/layout/HexagonCluster"/>
    <dgm:cxn modelId="{5A2D3D35-A6D3-48EB-B68D-B0C0FA0099ED}" type="presParOf" srcId="{62EB3E6C-7423-489E-9D74-F1B7B5FF7397}" destId="{72BC61F8-2CAE-4185-A9D3-847D29547BF8}" srcOrd="0" destOrd="0" presId="urn:microsoft.com/office/officeart/2008/layout/HexagonCluster"/>
    <dgm:cxn modelId="{428945A7-4D9F-4BE5-B97E-9B6560B86904}" type="presParOf" srcId="{0C2A8C08-26E0-48E0-B5CC-1BD2B5E89C41}" destId="{D62D628C-BF57-45F9-999E-22F8FAABAB6C}" srcOrd="18" destOrd="0" presId="urn:microsoft.com/office/officeart/2008/layout/HexagonCluster"/>
    <dgm:cxn modelId="{60B1AA2B-C7AA-46D1-AAD0-883B0D8D768C}" type="presParOf" srcId="{D62D628C-BF57-45F9-999E-22F8FAABAB6C}" destId="{DE161809-85BB-4B00-BC36-052768737199}" srcOrd="0" destOrd="0" presId="urn:microsoft.com/office/officeart/2008/layout/HexagonCluster"/>
    <dgm:cxn modelId="{BB43B7F8-179B-4B08-A2AA-560B16C97628}" type="presParOf" srcId="{0C2A8C08-26E0-48E0-B5CC-1BD2B5E89C41}" destId="{A922491F-2103-4E15-AC6E-6B6EA44554B2}" srcOrd="19" destOrd="0" presId="urn:microsoft.com/office/officeart/2008/layout/HexagonCluster"/>
    <dgm:cxn modelId="{FFC42F99-EC9B-4A3A-B465-176988CA3330}" type="presParOf" srcId="{A922491F-2103-4E15-AC6E-6B6EA44554B2}" destId="{0D2E8FFA-6557-43C1-A9F9-1EA239B06443}" srcOrd="0" destOrd="0" presId="urn:microsoft.com/office/officeart/2008/layout/HexagonCluster"/>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9F310C-8804-4772-B0B4-727652496F17}">
      <dsp:nvSpPr>
        <dsp:cNvPr id="0" name=""/>
        <dsp:cNvSpPr/>
      </dsp:nvSpPr>
      <dsp:spPr>
        <a:xfrm>
          <a:off x="1520735" y="4064269"/>
          <a:ext cx="1911297" cy="1650232"/>
        </a:xfrm>
        <a:prstGeom prst="hexagon">
          <a:avLst>
            <a:gd name="adj" fmla="val 25000"/>
            <a:gd name="vf" fmla="val 115470"/>
          </a:avLst>
        </a:prstGeom>
        <a:solidFill>
          <a:schemeClr val="accent6">
            <a:lumMod val="7500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0" bIns="177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fr-FR" sz="1400" b="1" kern="1200" dirty="0" smtClean="0"/>
            <a:t> Les protections mobiles </a:t>
          </a:r>
          <a:endParaRPr lang="fr-FR" sz="1400" kern="1200" dirty="0" smtClean="0"/>
        </a:p>
        <a:p>
          <a:pPr lvl="0" algn="ctr" defTabSz="666750">
            <a:lnSpc>
              <a:spcPct val="90000"/>
            </a:lnSpc>
            <a:spcBef>
              <a:spcPct val="0"/>
            </a:spcBef>
            <a:spcAft>
              <a:spcPct val="35000"/>
            </a:spcAft>
          </a:pPr>
          <a:endParaRPr lang="fr-FR" sz="1100" kern="1200" dirty="0"/>
        </a:p>
      </dsp:txBody>
      <dsp:txXfrm>
        <a:off x="1817529" y="4320524"/>
        <a:ext cx="1317709" cy="1137722"/>
      </dsp:txXfrm>
    </dsp:sp>
    <dsp:sp modelId="{4223D954-6CE4-4A78-A923-9267B9E10CBC}">
      <dsp:nvSpPr>
        <dsp:cNvPr id="0" name=""/>
        <dsp:cNvSpPr/>
      </dsp:nvSpPr>
      <dsp:spPr>
        <a:xfrm>
          <a:off x="2841590" y="5425388"/>
          <a:ext cx="212279" cy="182975"/>
        </a:xfrm>
        <a:prstGeom prst="hexagon">
          <a:avLst>
            <a:gd name="adj" fmla="val 25000"/>
            <a:gd name="vf" fmla="val 115470"/>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7A6BFE-1E57-4FFC-BAA0-B2B71F0EED16}">
      <dsp:nvSpPr>
        <dsp:cNvPr id="0" name=""/>
        <dsp:cNvSpPr/>
      </dsp:nvSpPr>
      <dsp:spPr>
        <a:xfrm>
          <a:off x="0" y="3089096"/>
          <a:ext cx="1819814" cy="1562365"/>
        </a:xfrm>
        <a:prstGeom prst="hexagon">
          <a:avLst>
            <a:gd name="adj" fmla="val 25000"/>
            <a:gd name="vf" fmla="val 115470"/>
          </a:avLst>
        </a:prstGeom>
        <a:blipFill rotWithShape="1">
          <a:blip xmlns:r="http://schemas.openxmlformats.org/officeDocument/2006/relationships" r:embed="rId1"/>
          <a:stretch>
            <a:fillRect/>
          </a:stretch>
        </a:blip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BC00E70-6193-4B71-BB36-7F84F39425B4}">
      <dsp:nvSpPr>
        <dsp:cNvPr id="0" name=""/>
        <dsp:cNvSpPr/>
      </dsp:nvSpPr>
      <dsp:spPr>
        <a:xfrm>
          <a:off x="1256416" y="3131757"/>
          <a:ext cx="212279" cy="182975"/>
        </a:xfrm>
        <a:prstGeom prst="hexagon">
          <a:avLst>
            <a:gd name="adj" fmla="val 25000"/>
            <a:gd name="vf" fmla="val 115470"/>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200BF1E-A114-42F9-BBD2-FA7AFF689566}">
      <dsp:nvSpPr>
        <dsp:cNvPr id="0" name=""/>
        <dsp:cNvSpPr/>
      </dsp:nvSpPr>
      <dsp:spPr>
        <a:xfrm>
          <a:off x="3166460" y="3190159"/>
          <a:ext cx="1819814" cy="1562365"/>
        </a:xfrm>
        <a:prstGeom prst="hexagon">
          <a:avLst>
            <a:gd name="adj" fmla="val 25000"/>
            <a:gd name="vf" fmla="val 115470"/>
          </a:avLst>
        </a:prstGeom>
        <a:solidFill>
          <a:schemeClr val="tx2">
            <a:lumMod val="5000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0320" rIns="0" bIns="203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fr-FR" sz="1600" b="1" kern="1200" dirty="0" smtClean="0"/>
            <a:t>Protection végétale des murs </a:t>
          </a:r>
          <a:endParaRPr lang="fr-FR" sz="1600" kern="1200" dirty="0" smtClean="0"/>
        </a:p>
        <a:p>
          <a:pPr lvl="0" algn="ctr" defTabSz="666750">
            <a:lnSpc>
              <a:spcPct val="90000"/>
            </a:lnSpc>
            <a:spcBef>
              <a:spcPct val="0"/>
            </a:spcBef>
            <a:spcAft>
              <a:spcPct val="35000"/>
            </a:spcAft>
          </a:pPr>
          <a:endParaRPr lang="fr-FR" sz="1100" kern="1200" dirty="0"/>
        </a:p>
      </dsp:txBody>
      <dsp:txXfrm>
        <a:off x="3448308" y="3432134"/>
        <a:ext cx="1256118" cy="1078415"/>
      </dsp:txXfrm>
    </dsp:sp>
    <dsp:sp modelId="{8A760F02-32D9-41F8-9581-B75DC41CBC47}">
      <dsp:nvSpPr>
        <dsp:cNvPr id="0" name=""/>
        <dsp:cNvSpPr/>
      </dsp:nvSpPr>
      <dsp:spPr>
        <a:xfrm>
          <a:off x="4402549" y="4605915"/>
          <a:ext cx="212279" cy="182975"/>
        </a:xfrm>
        <a:prstGeom prst="hexagon">
          <a:avLst>
            <a:gd name="adj" fmla="val 25000"/>
            <a:gd name="vf" fmla="val 115470"/>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4DC5F2B-5D17-48EB-A4AF-C5948F98535E}">
      <dsp:nvSpPr>
        <dsp:cNvPr id="0" name=""/>
        <dsp:cNvSpPr/>
      </dsp:nvSpPr>
      <dsp:spPr>
        <a:xfrm>
          <a:off x="6317090" y="3118148"/>
          <a:ext cx="1819814" cy="1562365"/>
        </a:xfrm>
        <a:prstGeom prst="hexagon">
          <a:avLst>
            <a:gd name="adj" fmla="val 25000"/>
            <a:gd name="vf" fmla="val 115470"/>
          </a:avLst>
        </a:prstGeom>
        <a:blipFill rotWithShape="1">
          <a:blip xmlns:r="http://schemas.openxmlformats.org/officeDocument/2006/relationships" r:embed="rId2"/>
          <a:stretch>
            <a:fillRect/>
          </a:stretch>
        </a:blip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61B3C71-7ACE-4FB5-AE07-F247A95ACC99}">
      <dsp:nvSpPr>
        <dsp:cNvPr id="0" name=""/>
        <dsp:cNvSpPr/>
      </dsp:nvSpPr>
      <dsp:spPr>
        <a:xfrm>
          <a:off x="4728792" y="4824228"/>
          <a:ext cx="273825" cy="164698"/>
        </a:xfrm>
        <a:prstGeom prst="hexagon">
          <a:avLst>
            <a:gd name="adj" fmla="val 25000"/>
            <a:gd name="vf" fmla="val 115470"/>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EB165CD-8C71-4753-A76C-B57166A5D433}">
      <dsp:nvSpPr>
        <dsp:cNvPr id="0" name=""/>
        <dsp:cNvSpPr/>
      </dsp:nvSpPr>
      <dsp:spPr>
        <a:xfrm>
          <a:off x="1617504" y="2298328"/>
          <a:ext cx="1819814" cy="1562365"/>
        </a:xfrm>
        <a:prstGeom prst="hexagon">
          <a:avLst>
            <a:gd name="adj" fmla="val 25000"/>
            <a:gd name="vf" fmla="val 115470"/>
          </a:avLst>
        </a:prstGeom>
        <a:solidFill>
          <a:schemeClr val="accent2">
            <a:lumMod val="7500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0" bIns="177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fr-FR" sz="1400" b="1" kern="1200" dirty="0" smtClean="0"/>
            <a:t>Les protections permanentes</a:t>
          </a:r>
          <a:endParaRPr lang="fr-FR" sz="1400" kern="1200" dirty="0"/>
        </a:p>
      </dsp:txBody>
      <dsp:txXfrm>
        <a:off x="1899352" y="2540303"/>
        <a:ext cx="1256118" cy="1078415"/>
      </dsp:txXfrm>
    </dsp:sp>
    <dsp:sp modelId="{83BB82D8-EEC0-4A24-B374-1AAAEC4F2508}">
      <dsp:nvSpPr>
        <dsp:cNvPr id="0" name=""/>
        <dsp:cNvSpPr/>
      </dsp:nvSpPr>
      <dsp:spPr>
        <a:xfrm>
          <a:off x="1678918" y="3052666"/>
          <a:ext cx="212279" cy="182975"/>
        </a:xfrm>
        <a:prstGeom prst="hexagon">
          <a:avLst>
            <a:gd name="adj" fmla="val 25000"/>
            <a:gd name="vf" fmla="val 115470"/>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76AB02A-9C5E-461C-923C-B84939D26A19}">
      <dsp:nvSpPr>
        <dsp:cNvPr id="0" name=""/>
        <dsp:cNvSpPr/>
      </dsp:nvSpPr>
      <dsp:spPr>
        <a:xfrm>
          <a:off x="3238761" y="1584165"/>
          <a:ext cx="1675794" cy="1440172"/>
        </a:xfrm>
        <a:prstGeom prst="hexagon">
          <a:avLst>
            <a:gd name="adj" fmla="val 25000"/>
            <a:gd name="vf" fmla="val 115470"/>
          </a:avLst>
        </a:prstGeom>
        <a:blipFill rotWithShape="1">
          <a:blip xmlns:r="http://schemas.openxmlformats.org/officeDocument/2006/relationships" r:embed="rId3"/>
          <a:stretch>
            <a:fillRect/>
          </a:stretch>
        </a:blipFill>
        <a:ln w="19050" cap="flat" cmpd="sng" algn="ctr">
          <a:solidFill>
            <a:schemeClr val="accent2">
              <a:lumMod val="75000"/>
            </a:schemeClr>
          </a:solidFill>
          <a:prstDash val="solid"/>
        </a:ln>
        <a:effectLst/>
      </dsp:spPr>
      <dsp:style>
        <a:lnRef idx="2">
          <a:scrgbClr r="0" g="0" b="0"/>
        </a:lnRef>
        <a:fillRef idx="1">
          <a:scrgbClr r="0" g="0" b="0"/>
        </a:fillRef>
        <a:effectRef idx="0">
          <a:scrgbClr r="0" g="0" b="0"/>
        </a:effectRef>
        <a:fontRef idx="minor"/>
      </dsp:style>
    </dsp:sp>
    <dsp:sp modelId="{A0AABAD2-4AB5-46CA-B760-8AAF29E8754D}">
      <dsp:nvSpPr>
        <dsp:cNvPr id="0" name=""/>
        <dsp:cNvSpPr/>
      </dsp:nvSpPr>
      <dsp:spPr>
        <a:xfrm>
          <a:off x="4368003" y="2736304"/>
          <a:ext cx="212279" cy="182975"/>
        </a:xfrm>
        <a:prstGeom prst="hexagon">
          <a:avLst>
            <a:gd name="adj" fmla="val 25000"/>
            <a:gd name="vf" fmla="val 115470"/>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87C239-11F8-48AC-87AF-117AF4F7816F}">
      <dsp:nvSpPr>
        <dsp:cNvPr id="0" name=""/>
        <dsp:cNvSpPr/>
      </dsp:nvSpPr>
      <dsp:spPr>
        <a:xfrm>
          <a:off x="4730775" y="2254052"/>
          <a:ext cx="1819814" cy="1562365"/>
        </a:xfrm>
        <a:prstGeom prst="hexagon">
          <a:avLst>
            <a:gd name="adj" fmla="val 25000"/>
            <a:gd name="vf" fmla="val 115470"/>
          </a:avLst>
        </a:prstGeom>
        <a:solidFill>
          <a:schemeClr val="accent4">
            <a:lumMod val="5000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0320" rIns="0" bIns="203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lang="fr-FR" sz="1600" kern="1200" dirty="0" smtClean="0"/>
        </a:p>
        <a:p>
          <a:pPr marL="0" marR="0" lvl="0" indent="0" algn="ctr" defTabSz="1289050" eaLnBrk="1" fontAlgn="auto" latinLnBrk="0" hangingPunct="1">
            <a:lnSpc>
              <a:spcPct val="90000"/>
            </a:lnSpc>
            <a:spcBef>
              <a:spcPct val="0"/>
            </a:spcBef>
            <a:spcAft>
              <a:spcPct val="35000"/>
            </a:spcAft>
            <a:buClrTx/>
            <a:buSzTx/>
            <a:buFontTx/>
            <a:buNone/>
            <a:tabLst/>
            <a:defRPr/>
          </a:pPr>
          <a:r>
            <a:rPr lang="fr-FR" sz="1600" b="1" kern="1200" dirty="0" smtClean="0"/>
            <a:t>Protection végétal </a:t>
          </a:r>
          <a:endParaRPr lang="fr-FR" sz="1600" kern="1200" dirty="0" smtClean="0"/>
        </a:p>
        <a:p>
          <a:pPr lvl="0" algn="ctr" defTabSz="1289050">
            <a:lnSpc>
              <a:spcPct val="90000"/>
            </a:lnSpc>
            <a:spcBef>
              <a:spcPct val="0"/>
            </a:spcBef>
            <a:spcAft>
              <a:spcPct val="35000"/>
            </a:spcAft>
          </a:pPr>
          <a:endParaRPr lang="fr-FR" sz="1100" kern="1200" dirty="0"/>
        </a:p>
      </dsp:txBody>
      <dsp:txXfrm>
        <a:off x="5012623" y="2496027"/>
        <a:ext cx="1256118" cy="1078415"/>
      </dsp:txXfrm>
    </dsp:sp>
    <dsp:sp modelId="{B5BBC217-4B83-4EC0-92C1-C5FDC0B27F83}">
      <dsp:nvSpPr>
        <dsp:cNvPr id="0" name=""/>
        <dsp:cNvSpPr/>
      </dsp:nvSpPr>
      <dsp:spPr>
        <a:xfrm>
          <a:off x="6289908" y="3084719"/>
          <a:ext cx="212279" cy="182975"/>
        </a:xfrm>
        <a:prstGeom prst="hexagon">
          <a:avLst>
            <a:gd name="adj" fmla="val 25000"/>
            <a:gd name="vf" fmla="val 115470"/>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E06A53E-8EFD-494C-9245-C339408F00F1}">
      <dsp:nvSpPr>
        <dsp:cNvPr id="0" name=""/>
        <dsp:cNvSpPr/>
      </dsp:nvSpPr>
      <dsp:spPr>
        <a:xfrm>
          <a:off x="4684373" y="3985177"/>
          <a:ext cx="1964053" cy="1799985"/>
        </a:xfrm>
        <a:prstGeom prst="hexagon">
          <a:avLst>
            <a:gd name="adj" fmla="val 25000"/>
            <a:gd name="vf" fmla="val 115470"/>
          </a:avLst>
        </a:prstGeom>
        <a:blipFill rotWithShape="1">
          <a:blip xmlns:r="http://schemas.openxmlformats.org/officeDocument/2006/relationships" r:embed="rId4"/>
          <a:stretch>
            <a:fillRect/>
          </a:stretch>
        </a:blipFill>
        <a:ln w="19050" cap="flat" cmpd="sng" algn="ctr">
          <a:solidFill>
            <a:schemeClr val="tx2">
              <a:lumMod val="75000"/>
            </a:schemeClr>
          </a:solidFill>
          <a:prstDash val="solid"/>
        </a:ln>
        <a:effectLst/>
      </dsp:spPr>
      <dsp:style>
        <a:lnRef idx="2">
          <a:scrgbClr r="0" g="0" b="0"/>
        </a:lnRef>
        <a:fillRef idx="1">
          <a:scrgbClr r="0" g="0" b="0"/>
        </a:fillRef>
        <a:effectRef idx="0">
          <a:scrgbClr r="0" g="0" b="0"/>
        </a:effectRef>
        <a:fontRef idx="minor"/>
      </dsp:style>
    </dsp:sp>
    <dsp:sp modelId="{ED08399C-B9D0-4626-86BC-8AB47043EF6F}">
      <dsp:nvSpPr>
        <dsp:cNvPr id="0" name=""/>
        <dsp:cNvSpPr/>
      </dsp:nvSpPr>
      <dsp:spPr>
        <a:xfrm>
          <a:off x="6636310" y="3298884"/>
          <a:ext cx="212279" cy="182975"/>
        </a:xfrm>
        <a:prstGeom prst="hexagon">
          <a:avLst>
            <a:gd name="adj" fmla="val 25000"/>
            <a:gd name="vf" fmla="val 115470"/>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454C43-C398-49A8-9008-DB14A5B1DCE9}">
      <dsp:nvSpPr>
        <dsp:cNvPr id="0" name=""/>
        <dsp:cNvSpPr/>
      </dsp:nvSpPr>
      <dsp:spPr>
        <a:xfrm>
          <a:off x="3260731" y="5545670"/>
          <a:ext cx="1503458" cy="921076"/>
        </a:xfrm>
        <a:prstGeom prst="hexagon">
          <a:avLst>
            <a:gd name="adj" fmla="val 25000"/>
            <a:gd name="vf" fmla="val 115470"/>
          </a:avLst>
        </a:prstGeom>
        <a:solidFill>
          <a:schemeClr val="tx2">
            <a:lumMod val="5000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anchor="ctr" anchorCtr="0">
          <a:noAutofit/>
        </a:bodyPr>
        <a:lstStyle/>
        <a:p>
          <a:pPr marR="0" lvl="0" algn="ctr" defTabSz="488950" eaLnBrk="1" fontAlgn="auto" latinLnBrk="0" hangingPunct="1">
            <a:lnSpc>
              <a:spcPct val="90000"/>
            </a:lnSpc>
            <a:spcBef>
              <a:spcPct val="0"/>
            </a:spcBef>
            <a:spcAft>
              <a:spcPct val="35000"/>
            </a:spcAft>
            <a:buClrTx/>
            <a:buSzTx/>
            <a:buFontTx/>
            <a:tabLst/>
            <a:defRPr/>
          </a:pPr>
          <a:r>
            <a:rPr lang="fr-FR" sz="1100" b="1" kern="1200" dirty="0" smtClean="0"/>
            <a:t>Protection végétale des murs </a:t>
          </a:r>
          <a:endParaRPr lang="fr-FR" sz="1100" kern="1200" dirty="0" smtClean="0"/>
        </a:p>
        <a:p>
          <a:pPr lvl="0" algn="ctr" defTabSz="488950">
            <a:lnSpc>
              <a:spcPct val="90000"/>
            </a:lnSpc>
            <a:spcBef>
              <a:spcPct val="0"/>
            </a:spcBef>
            <a:spcAft>
              <a:spcPct val="35000"/>
            </a:spcAft>
          </a:pPr>
          <a:endParaRPr lang="fr-FR" sz="1100" kern="1200" dirty="0"/>
        </a:p>
      </dsp:txBody>
      <dsp:txXfrm>
        <a:off x="3462776" y="5669450"/>
        <a:ext cx="1099369" cy="673516"/>
      </dsp:txXfrm>
    </dsp:sp>
    <dsp:sp modelId="{72BC61F8-2CAE-4185-A9D3-847D29547BF8}">
      <dsp:nvSpPr>
        <dsp:cNvPr id="0" name=""/>
        <dsp:cNvSpPr/>
      </dsp:nvSpPr>
      <dsp:spPr>
        <a:xfrm>
          <a:off x="3592327" y="5304112"/>
          <a:ext cx="212279" cy="182975"/>
        </a:xfrm>
        <a:prstGeom prst="hexagon">
          <a:avLst>
            <a:gd name="adj" fmla="val 25000"/>
            <a:gd name="vf" fmla="val 115470"/>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E161809-85BB-4B00-BC36-052768737199}">
      <dsp:nvSpPr>
        <dsp:cNvPr id="0" name=""/>
        <dsp:cNvSpPr/>
      </dsp:nvSpPr>
      <dsp:spPr>
        <a:xfrm>
          <a:off x="3202782" y="4971864"/>
          <a:ext cx="1747768" cy="1580863"/>
        </a:xfrm>
        <a:prstGeom prst="hexagon">
          <a:avLst>
            <a:gd name="adj" fmla="val 25000"/>
            <a:gd name="vf" fmla="val 115470"/>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l="-7000" r="-7000"/>
          </a:stretch>
        </a:blip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2E8FFA-6557-43C1-A9F9-1EA239B06443}">
      <dsp:nvSpPr>
        <dsp:cNvPr id="0" name=""/>
        <dsp:cNvSpPr/>
      </dsp:nvSpPr>
      <dsp:spPr>
        <a:xfrm>
          <a:off x="4736407" y="4792664"/>
          <a:ext cx="212279" cy="182975"/>
        </a:xfrm>
        <a:prstGeom prst="hexagon">
          <a:avLst>
            <a:gd name="adj" fmla="val 25000"/>
            <a:gd name="vf" fmla="val 115470"/>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4BDEC7-143C-4717-9046-49FAFA35CA1C}" type="datetimeFigureOut">
              <a:rPr lang="fr-FR" smtClean="0"/>
              <a:t>09/06/2015</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4D9F30-7171-4E15-92F7-96E98E88C8A4}" type="slidenum">
              <a:rPr lang="fr-FR" smtClean="0"/>
              <a:t>‹N°›</a:t>
            </a:fld>
            <a:endParaRPr lang="fr-FR"/>
          </a:p>
        </p:txBody>
      </p:sp>
    </p:spTree>
    <p:extLst>
      <p:ext uri="{BB962C8B-B14F-4D97-AF65-F5344CB8AC3E}">
        <p14:creationId xmlns:p14="http://schemas.microsoft.com/office/powerpoint/2010/main" val="33260599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7D4D9F30-7171-4E15-92F7-96E98E88C8A4}" type="slidenum">
              <a:rPr lang="fr-FR" smtClean="0"/>
              <a:t>1</a:t>
            </a:fld>
            <a:endParaRPr lang="fr-FR"/>
          </a:p>
        </p:txBody>
      </p:sp>
    </p:spTree>
    <p:extLst>
      <p:ext uri="{BB962C8B-B14F-4D97-AF65-F5344CB8AC3E}">
        <p14:creationId xmlns:p14="http://schemas.microsoft.com/office/powerpoint/2010/main" val="508975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7D4D9F30-7171-4E15-92F7-96E98E88C8A4}" type="slidenum">
              <a:rPr lang="fr-FR" smtClean="0"/>
              <a:t>41</a:t>
            </a:fld>
            <a:endParaRPr lang="fr-FR"/>
          </a:p>
        </p:txBody>
      </p:sp>
    </p:spTree>
    <p:extLst>
      <p:ext uri="{BB962C8B-B14F-4D97-AF65-F5344CB8AC3E}">
        <p14:creationId xmlns:p14="http://schemas.microsoft.com/office/powerpoint/2010/main" val="14130993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7D4D9F30-7171-4E15-92F7-96E98E88C8A4}" type="slidenum">
              <a:rPr lang="fr-FR" smtClean="0"/>
              <a:t>42</a:t>
            </a:fld>
            <a:endParaRPr lang="fr-FR"/>
          </a:p>
        </p:txBody>
      </p:sp>
    </p:spTree>
    <p:extLst>
      <p:ext uri="{BB962C8B-B14F-4D97-AF65-F5344CB8AC3E}">
        <p14:creationId xmlns:p14="http://schemas.microsoft.com/office/powerpoint/2010/main" val="1976190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7D4D9F30-7171-4E15-92F7-96E98E88C8A4}" type="slidenum">
              <a:rPr lang="fr-FR" smtClean="0"/>
              <a:t>2</a:t>
            </a:fld>
            <a:endParaRPr lang="fr-FR"/>
          </a:p>
        </p:txBody>
      </p:sp>
    </p:spTree>
    <p:extLst>
      <p:ext uri="{BB962C8B-B14F-4D97-AF65-F5344CB8AC3E}">
        <p14:creationId xmlns:p14="http://schemas.microsoft.com/office/powerpoint/2010/main" val="40703069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7D4D9F30-7171-4E15-92F7-96E98E88C8A4}" type="slidenum">
              <a:rPr lang="fr-FR" smtClean="0"/>
              <a:t>10</a:t>
            </a:fld>
            <a:endParaRPr lang="fr-FR"/>
          </a:p>
        </p:txBody>
      </p:sp>
    </p:spTree>
    <p:extLst>
      <p:ext uri="{BB962C8B-B14F-4D97-AF65-F5344CB8AC3E}">
        <p14:creationId xmlns:p14="http://schemas.microsoft.com/office/powerpoint/2010/main" val="4011739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7D4D9F30-7171-4E15-92F7-96E98E88C8A4}" type="slidenum">
              <a:rPr lang="fr-FR" smtClean="0"/>
              <a:t>27</a:t>
            </a:fld>
            <a:endParaRPr lang="fr-FR"/>
          </a:p>
        </p:txBody>
      </p:sp>
    </p:spTree>
    <p:extLst>
      <p:ext uri="{BB962C8B-B14F-4D97-AF65-F5344CB8AC3E}">
        <p14:creationId xmlns:p14="http://schemas.microsoft.com/office/powerpoint/2010/main" val="2818592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7D4D9F30-7171-4E15-92F7-96E98E88C8A4}" type="slidenum">
              <a:rPr lang="fr-FR" smtClean="0"/>
              <a:t>28</a:t>
            </a:fld>
            <a:endParaRPr lang="fr-FR"/>
          </a:p>
        </p:txBody>
      </p:sp>
    </p:spTree>
    <p:extLst>
      <p:ext uri="{BB962C8B-B14F-4D97-AF65-F5344CB8AC3E}">
        <p14:creationId xmlns:p14="http://schemas.microsoft.com/office/powerpoint/2010/main" val="784468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7D4D9F30-7171-4E15-92F7-96E98E88C8A4}" type="slidenum">
              <a:rPr lang="fr-FR" smtClean="0"/>
              <a:t>29</a:t>
            </a:fld>
            <a:endParaRPr lang="fr-FR"/>
          </a:p>
        </p:txBody>
      </p:sp>
    </p:spTree>
    <p:extLst>
      <p:ext uri="{BB962C8B-B14F-4D97-AF65-F5344CB8AC3E}">
        <p14:creationId xmlns:p14="http://schemas.microsoft.com/office/powerpoint/2010/main" val="844375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7D4D9F30-7171-4E15-92F7-96E98E88C8A4}" type="slidenum">
              <a:rPr lang="fr-FR" smtClean="0"/>
              <a:t>31</a:t>
            </a:fld>
            <a:endParaRPr lang="fr-FR"/>
          </a:p>
        </p:txBody>
      </p:sp>
    </p:spTree>
    <p:extLst>
      <p:ext uri="{BB962C8B-B14F-4D97-AF65-F5344CB8AC3E}">
        <p14:creationId xmlns:p14="http://schemas.microsoft.com/office/powerpoint/2010/main" val="36221997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7D4D9F30-7171-4E15-92F7-96E98E88C8A4}" type="slidenum">
              <a:rPr lang="fr-FR" smtClean="0"/>
              <a:t>36</a:t>
            </a:fld>
            <a:endParaRPr lang="fr-FR"/>
          </a:p>
        </p:txBody>
      </p:sp>
    </p:spTree>
    <p:extLst>
      <p:ext uri="{BB962C8B-B14F-4D97-AF65-F5344CB8AC3E}">
        <p14:creationId xmlns:p14="http://schemas.microsoft.com/office/powerpoint/2010/main" val="29520568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7D4D9F30-7171-4E15-92F7-96E98E88C8A4}" type="slidenum">
              <a:rPr lang="fr-FR" smtClean="0"/>
              <a:t>37</a:t>
            </a:fld>
            <a:endParaRPr lang="fr-FR"/>
          </a:p>
        </p:txBody>
      </p:sp>
    </p:spTree>
    <p:extLst>
      <p:ext uri="{BB962C8B-B14F-4D97-AF65-F5344CB8AC3E}">
        <p14:creationId xmlns:p14="http://schemas.microsoft.com/office/powerpoint/2010/main" val="25828520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2">
        <a:schemeClr val="bg2"/>
      </p:bgRef>
    </p:bg>
    <p:spTree>
      <p:nvGrpSpPr>
        <p:cNvPr id="1" name=""/>
        <p:cNvGrpSpPr/>
        <p:nvPr/>
      </p:nvGrpSpPr>
      <p:grpSpPr>
        <a:xfrm>
          <a:off x="0" y="0"/>
          <a:ext cx="0" cy="0"/>
          <a:chOff x="0" y="0"/>
          <a:chExt cx="0" cy="0"/>
        </a:xfrm>
      </p:grpSpPr>
      <p:sp>
        <p:nvSpPr>
          <p:cNvPr id="7" name="Forme libre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orme libre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r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fr-FR" smtClean="0"/>
              <a:t>Modifiez le style du titre</a:t>
            </a:r>
            <a:endParaRPr kumimoji="0" lang="en-US"/>
          </a:p>
        </p:txBody>
      </p:sp>
      <p:sp>
        <p:nvSpPr>
          <p:cNvPr id="17" name="Sous-titr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Modifiez le style des sous-titres du masque</a:t>
            </a:r>
            <a:endParaRPr kumimoji="0" lang="en-US"/>
          </a:p>
        </p:txBody>
      </p:sp>
      <p:sp>
        <p:nvSpPr>
          <p:cNvPr id="30" name="Espace réservé de la date 29"/>
          <p:cNvSpPr>
            <a:spLocks noGrp="1"/>
          </p:cNvSpPr>
          <p:nvPr>
            <p:ph type="dt" sz="half" idx="10"/>
          </p:nvPr>
        </p:nvSpPr>
        <p:spPr/>
        <p:txBody>
          <a:bodyPr/>
          <a:lstStyle/>
          <a:p>
            <a:fld id="{AA309A6D-C09C-4548-B29A-6CF363A7E532}" type="datetimeFigureOut">
              <a:rPr lang="fr-FR" smtClean="0"/>
              <a:t>09/06/2015</a:t>
            </a:fld>
            <a:endParaRPr lang="fr-BE"/>
          </a:p>
        </p:txBody>
      </p:sp>
      <p:sp>
        <p:nvSpPr>
          <p:cNvPr id="19" name="Espace réservé du pied de page 18"/>
          <p:cNvSpPr>
            <a:spLocks noGrp="1"/>
          </p:cNvSpPr>
          <p:nvPr>
            <p:ph type="ftr" sz="quarter" idx="11"/>
          </p:nvPr>
        </p:nvSpPr>
        <p:spPr/>
        <p:txBody>
          <a:bodyPr/>
          <a:lstStyle/>
          <a:p>
            <a:endParaRPr lang="fr-BE"/>
          </a:p>
        </p:txBody>
      </p:sp>
      <p:sp>
        <p:nvSpPr>
          <p:cNvPr id="27" name="Espace réservé du numéro de diapositive 26"/>
          <p:cNvSpPr>
            <a:spLocks noGrp="1"/>
          </p:cNvSpPr>
          <p:nvPr>
            <p:ph type="sldNum" sz="quarter" idx="12"/>
          </p:nvPr>
        </p:nvSpPr>
        <p:spPr/>
        <p:txBody>
          <a:bodyPr/>
          <a:lstStyle/>
          <a:p>
            <a:fld id="{CF4668DC-857F-487D-BFFA-8C0CA5037977}" type="slidenum">
              <a:rPr lang="fr-BE" smtClean="0"/>
              <a:t>‹N°›</a:t>
            </a:fld>
            <a:endParaRPr lang="fr-BE"/>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t>09/06/2015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t>09/06/2015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lgn="l">
              <a:defRPr/>
            </a:lvl1pPr>
          </a:lstStyle>
          <a:p>
            <a:r>
              <a:rPr kumimoji="0" lang="fr-FR" smtClean="0"/>
              <a:t>Modifiez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t>09/06/2015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2">
        <a:schemeClr val="bg2"/>
      </p:bgRef>
    </p:bg>
    <p:spTree>
      <p:nvGrpSpPr>
        <p:cNvPr id="1" name=""/>
        <p:cNvGrpSpPr/>
        <p:nvPr/>
      </p:nvGrpSpPr>
      <p:grpSpPr>
        <a:xfrm>
          <a:off x="0" y="0"/>
          <a:ext cx="0" cy="0"/>
          <a:chOff x="0" y="0"/>
          <a:chExt cx="0" cy="0"/>
        </a:xfrm>
      </p:grpSpPr>
      <p:sp>
        <p:nvSpPr>
          <p:cNvPr id="7" name="Forme libre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orme libre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r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fr-FR" smtClean="0"/>
              <a:t>Modifiez le style du titre</a:t>
            </a:r>
            <a:endParaRPr kumimoji="0" lang="en-US"/>
          </a:p>
        </p:txBody>
      </p:sp>
      <p:sp>
        <p:nvSpPr>
          <p:cNvPr id="3" name="Espace réservé du texte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Modifiez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t>09/06/2015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7467600" cy="1143000"/>
          </a:xfrm>
        </p:spPr>
        <p:txBody>
          <a:bodyPr/>
          <a:lstStyle/>
          <a:p>
            <a:r>
              <a:rPr kumimoji="0" lang="fr-FR" smtClean="0"/>
              <a:t>Modifiez le style du titre</a:t>
            </a:r>
            <a:endParaRPr kumimoji="0" lang="en-US"/>
          </a:p>
        </p:txBody>
      </p:sp>
      <p:sp>
        <p:nvSpPr>
          <p:cNvPr id="3" name="Espace réservé du contenu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t>09/06/2015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nchor="ctr"/>
          <a:lstStyle>
            <a:lvl1pPr>
              <a:defRPr/>
            </a:lvl1pPr>
          </a:lstStyle>
          <a:p>
            <a:r>
              <a:rPr kumimoji="0" lang="fr-FR" smtClean="0"/>
              <a:t>Modifiez le style du titre</a:t>
            </a:r>
            <a:endParaRPr kumimoji="0" lang="en-US"/>
          </a:p>
        </p:txBody>
      </p:sp>
      <p:sp>
        <p:nvSpPr>
          <p:cNvPr id="3" name="Espace réservé du texte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4" name="Espace réservé du texte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5" name="Espace réservé du contenu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AA309A6D-C09C-4548-B29A-6CF363A7E532}" type="datetimeFigureOut">
              <a:rPr lang="fr-FR" smtClean="0"/>
              <a:t>09/06/2015</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320"/>
            <a:ext cx="7470648" cy="1143000"/>
          </a:xfrm>
        </p:spPr>
        <p:txBody>
          <a:bodyPr anchor="ctr"/>
          <a:lstStyle>
            <a:lvl1pPr algn="l">
              <a:defRPr sz="4600"/>
            </a:lvl1pPr>
          </a:lstStyle>
          <a:p>
            <a:r>
              <a:rPr kumimoji="0" lang="fr-FR" smtClean="0"/>
              <a:t>Modifiez le style du titre</a:t>
            </a:r>
            <a:endParaRPr kumimoji="0" lang="en-US"/>
          </a:p>
        </p:txBody>
      </p:sp>
      <p:sp>
        <p:nvSpPr>
          <p:cNvPr id="7" name="Espace réservé de la date 6"/>
          <p:cNvSpPr>
            <a:spLocks noGrp="1"/>
          </p:cNvSpPr>
          <p:nvPr>
            <p:ph type="dt" sz="half" idx="10"/>
          </p:nvPr>
        </p:nvSpPr>
        <p:spPr/>
        <p:txBody>
          <a:bodyPr/>
          <a:lstStyle/>
          <a:p>
            <a:fld id="{AA309A6D-C09C-4548-B29A-6CF363A7E532}" type="datetimeFigureOut">
              <a:rPr lang="fr-FR" smtClean="0"/>
              <a:t>09/06/2015</a:t>
            </a:fld>
            <a:endParaRPr lang="fr-BE"/>
          </a:p>
        </p:txBody>
      </p:sp>
      <p:sp>
        <p:nvSpPr>
          <p:cNvPr id="8" name="Espace réservé du numéro de diapositive 7"/>
          <p:cNvSpPr>
            <a:spLocks noGrp="1"/>
          </p:cNvSpPr>
          <p:nvPr>
            <p:ph type="sldNum" sz="quarter" idx="11"/>
          </p:nvPr>
        </p:nvSpPr>
        <p:spPr/>
        <p:txBody>
          <a:bodyPr/>
          <a:lstStyle/>
          <a:p>
            <a:fld id="{CF4668DC-857F-487D-BFFA-8C0CA5037977}" type="slidenum">
              <a:rPr lang="fr-BE" smtClean="0"/>
              <a:t>‹N°›</a:t>
            </a:fld>
            <a:endParaRPr lang="fr-BE"/>
          </a:p>
        </p:txBody>
      </p:sp>
      <p:sp>
        <p:nvSpPr>
          <p:cNvPr id="9" name="Espace réservé du pied de page 8"/>
          <p:cNvSpPr>
            <a:spLocks noGrp="1"/>
          </p:cNvSpPr>
          <p:nvPr>
            <p:ph type="ftr" sz="quarter" idx="12"/>
          </p:nvPr>
        </p:nvSpPr>
        <p:spPr/>
        <p:txBody>
          <a:bodyPr/>
          <a:lstStyle/>
          <a:p>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t>09/06/2015</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fr-FR" smtClean="0"/>
              <a:t>Modifiez le style du titre</a:t>
            </a:r>
            <a:endParaRPr kumimoji="0" lang="en-US"/>
          </a:p>
        </p:txBody>
      </p:sp>
      <p:sp>
        <p:nvSpPr>
          <p:cNvPr id="3" name="Espace réservé du texte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Modifiez les styles du texte du masque</a:t>
            </a:r>
          </a:p>
        </p:txBody>
      </p:sp>
      <p:sp>
        <p:nvSpPr>
          <p:cNvPr id="4" name="Espace réservé du contenu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t>09/06/2015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a:xfrm>
            <a:off x="8156448" y="6422064"/>
            <a:ext cx="762000" cy="365125"/>
          </a:xfrm>
        </p:spPr>
        <p:txBody>
          <a:bodyPr/>
          <a:lstStyle/>
          <a:p>
            <a:fld id="{CF4668DC-857F-487D-BFFA-8C0CA5037977}" type="slidenum">
              <a:rPr lang="fr-BE" smtClean="0"/>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fr-FR" smtClean="0"/>
              <a:t>Modifiez le style du titre</a:t>
            </a:r>
            <a:endParaRPr kumimoji="0" lang="en-US"/>
          </a:p>
        </p:txBody>
      </p:sp>
      <p:sp>
        <p:nvSpPr>
          <p:cNvPr id="3" name="Espace réservé pour une image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fr-FR" smtClean="0"/>
              <a:t>Modifiez les styles du texte du masque</a:t>
            </a:r>
          </a:p>
        </p:txBody>
      </p:sp>
      <p:sp>
        <p:nvSpPr>
          <p:cNvPr id="5" name="Espace réservé de la date 4"/>
          <p:cNvSpPr>
            <a:spLocks noGrp="1"/>
          </p:cNvSpPr>
          <p:nvPr>
            <p:ph type="dt" sz="half" idx="10"/>
          </p:nvPr>
        </p:nvSpPr>
        <p:spPr>
          <a:xfrm>
            <a:off x="457200" y="6422064"/>
            <a:ext cx="2133600" cy="365125"/>
          </a:xfrm>
        </p:spPr>
        <p:txBody>
          <a:bodyPr/>
          <a:lstStyle/>
          <a:p>
            <a:fld id="{AA309A6D-C09C-4548-B29A-6CF363A7E532}" type="datetimeFigureOut">
              <a:rPr lang="fr-FR" smtClean="0"/>
              <a:t>09/06/2015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orme libre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orme libre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Espace réservé du titre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fr-FR" smtClean="0"/>
              <a:t>Modifiez le style du titre</a:t>
            </a:r>
            <a:endParaRPr kumimoji="0" lang="en-US"/>
          </a:p>
        </p:txBody>
      </p:sp>
      <p:sp>
        <p:nvSpPr>
          <p:cNvPr id="30" name="Espace réservé du texte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fr-FR" smtClean="0"/>
              <a:t>Modifiez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AA309A6D-C09C-4548-B29A-6CF363A7E532}" type="datetimeFigureOut">
              <a:rPr lang="fr-FR" smtClean="0"/>
              <a:t>09/06/2015</a:t>
            </a:fld>
            <a:endParaRPr lang="fr-BE"/>
          </a:p>
        </p:txBody>
      </p:sp>
      <p:sp>
        <p:nvSpPr>
          <p:cNvPr id="22" name="Espace réservé du pied de page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fr-BE"/>
          </a:p>
        </p:txBody>
      </p:sp>
      <p:sp>
        <p:nvSpPr>
          <p:cNvPr id="18" name="Espace réservé du numéro de diapositive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CF4668DC-857F-487D-BFFA-8C0CA5037977}" type="slidenum">
              <a:rPr lang="fr-BE" smtClean="0"/>
              <a:t>‹N°›</a:t>
            </a:fld>
            <a:endParaRPr lang="fr-BE"/>
          </a:p>
        </p:txBody>
      </p:sp>
    </p:spTree>
  </p:cSld>
  <p:clrMap bg1="dk1" tx1="lt1" bg2="dk2" tx2="lt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2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png"/><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3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png"/><Relationship Id="rId4" Type="http://schemas.openxmlformats.org/officeDocument/2006/relationships/image" Target="../media/image61.png"/></Relationships>
</file>

<file path=ppt/slides/_rels/slide3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emf"/><Relationship Id="rId2"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5" Type="http://schemas.openxmlformats.org/officeDocument/2006/relationships/image" Target="../media/image76.jpeg"/><Relationship Id="rId4" Type="http://schemas.openxmlformats.org/officeDocument/2006/relationships/image" Target="../media/image75.png"/></Relationships>
</file>

<file path=ppt/slides/_rels/slide3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3.png"/><Relationship Id="rId5" Type="http://schemas.openxmlformats.org/officeDocument/2006/relationships/image" Target="../media/image82.jpeg"/><Relationship Id="rId4" Type="http://schemas.openxmlformats.org/officeDocument/2006/relationships/image" Target="../media/image81.jpeg"/></Relationships>
</file>

<file path=ppt/slides/_rels/slide4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85.jpeg"/><Relationship Id="rId4" Type="http://schemas.openxmlformats.org/officeDocument/2006/relationships/image" Target="../media/image84.jpeg"/></Relationships>
</file>

<file path=ppt/slides/_rels/slide4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6.jpeg"/><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avi"/><Relationship Id="rId1" Type="http://schemas.microsoft.com/office/2007/relationships/media" Target="../media/media1.avi"/><Relationship Id="rId4" Type="http://schemas.openxmlformats.org/officeDocument/2006/relationships/image" Target="../media/image89.png"/></Relationships>
</file>

<file path=ppt/slides/_rels/slide4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339752" y="-145851"/>
            <a:ext cx="5670376" cy="1846659"/>
          </a:xfrm>
          <a:prstGeom prst="rect">
            <a:avLst/>
          </a:prstGeom>
        </p:spPr>
        <p:txBody>
          <a:bodyPr wrap="square">
            <a:spAutoFit/>
          </a:bodyPr>
          <a:lstStyle/>
          <a:p>
            <a:pPr algn="ctr"/>
            <a:endParaRPr lang="fr-FR" sz="2400" dirty="0">
              <a:latin typeface="Times New Roman" panose="02020603050405020304" pitchFamily="18" charset="0"/>
              <a:cs typeface="Times New Roman" panose="02020603050405020304" pitchFamily="18" charset="0"/>
            </a:endParaRPr>
          </a:p>
          <a:p>
            <a:pPr algn="ctr"/>
            <a:r>
              <a:rPr lang="fr-FR" sz="2400" dirty="0">
                <a:latin typeface="Times New Roman" panose="02020603050405020304" pitchFamily="18" charset="0"/>
                <a:cs typeface="Times New Roman" panose="02020603050405020304" pitchFamily="18" charset="0"/>
              </a:rPr>
              <a:t>Centre Universitaire </a:t>
            </a:r>
            <a:r>
              <a:rPr lang="fr-FR" sz="2400" dirty="0" smtClean="0">
                <a:latin typeface="Times New Roman" panose="02020603050405020304" pitchFamily="18" charset="0"/>
                <a:cs typeface="Times New Roman" panose="02020603050405020304" pitchFamily="18" charset="0"/>
              </a:rPr>
              <a:t>d’Ain </a:t>
            </a:r>
            <a:r>
              <a:rPr lang="fr-FR" sz="2400" dirty="0" err="1" smtClean="0">
                <a:latin typeface="Times New Roman" panose="02020603050405020304" pitchFamily="18" charset="0"/>
                <a:cs typeface="Times New Roman" panose="02020603050405020304" pitchFamily="18" charset="0"/>
              </a:rPr>
              <a:t>Témouchent</a:t>
            </a:r>
            <a:endParaRPr lang="fr-FR" sz="2400" dirty="0">
              <a:latin typeface="Times New Roman" panose="02020603050405020304" pitchFamily="18" charset="0"/>
              <a:cs typeface="Times New Roman" panose="02020603050405020304" pitchFamily="18" charset="0"/>
            </a:endParaRPr>
          </a:p>
          <a:p>
            <a:pPr algn="ctr"/>
            <a:r>
              <a:rPr lang="fr-FR" sz="2400" dirty="0" smtClean="0">
                <a:latin typeface="Times New Roman" panose="02020603050405020304" pitchFamily="18" charset="0"/>
                <a:cs typeface="Times New Roman" panose="02020603050405020304" pitchFamily="18" charset="0"/>
              </a:rPr>
              <a:t>Institut </a:t>
            </a:r>
            <a:r>
              <a:rPr lang="fr-FR" sz="2400" dirty="0">
                <a:latin typeface="Times New Roman" panose="02020603050405020304" pitchFamily="18" charset="0"/>
                <a:cs typeface="Times New Roman" panose="02020603050405020304" pitchFamily="18" charset="0"/>
              </a:rPr>
              <a:t>des Sciences et de la Technologie</a:t>
            </a:r>
          </a:p>
          <a:p>
            <a:pPr algn="ctr"/>
            <a:r>
              <a:rPr lang="fr-FR" sz="2400" dirty="0">
                <a:latin typeface="Times New Roman" panose="02020603050405020304" pitchFamily="18" charset="0"/>
                <a:cs typeface="Times New Roman" panose="02020603050405020304" pitchFamily="18" charset="0"/>
              </a:rPr>
              <a:t>Département de Génie </a:t>
            </a:r>
            <a:r>
              <a:rPr lang="fr-FR" sz="2400" dirty="0" smtClean="0">
                <a:latin typeface="Times New Roman" panose="02020603050405020304" pitchFamily="18" charset="0"/>
                <a:cs typeface="Times New Roman" panose="02020603050405020304" pitchFamily="18" charset="0"/>
              </a:rPr>
              <a:t>Civil.</a:t>
            </a:r>
            <a:endParaRPr lang="fr-FR" sz="2400" dirty="0">
              <a:latin typeface="Times New Roman" panose="02020603050405020304" pitchFamily="18" charset="0"/>
              <a:cs typeface="Times New Roman" panose="02020603050405020304" pitchFamily="18" charset="0"/>
            </a:endParaRPr>
          </a:p>
          <a:p>
            <a:r>
              <a:rPr lang="fr-FR" dirty="0"/>
              <a:t> </a:t>
            </a:r>
          </a:p>
        </p:txBody>
      </p:sp>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0352" y="145546"/>
            <a:ext cx="1156756" cy="1385697"/>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915816" y="1700808"/>
            <a:ext cx="5832648" cy="923330"/>
          </a:xfrm>
          <a:prstGeom prst="rect">
            <a:avLst/>
          </a:prstGeom>
        </p:spPr>
        <p:txBody>
          <a:bodyPr wrap="square">
            <a:spAutoFit/>
          </a:bodyPr>
          <a:lstStyle/>
          <a:p>
            <a:pPr algn="ctr"/>
            <a:r>
              <a:rPr lang="fr-FR" dirty="0"/>
              <a:t>Mémoire pour l’Obtention du Diplôme de </a:t>
            </a:r>
            <a:r>
              <a:rPr lang="fr-FR" dirty="0" smtClean="0"/>
              <a:t>Master.</a:t>
            </a:r>
          </a:p>
          <a:p>
            <a:pPr algn="ctr"/>
            <a:r>
              <a:rPr lang="fr-FR" dirty="0" smtClean="0">
                <a:solidFill>
                  <a:srgbClr val="FF0000"/>
                </a:solidFill>
              </a:rPr>
              <a:t>Filière </a:t>
            </a:r>
            <a:r>
              <a:rPr lang="fr-FR" dirty="0" smtClean="0">
                <a:solidFill>
                  <a:schemeClr val="accent2">
                    <a:lumMod val="20000"/>
                    <a:lumOff val="80000"/>
                  </a:schemeClr>
                </a:solidFill>
              </a:rPr>
              <a:t>: </a:t>
            </a:r>
            <a:r>
              <a:rPr lang="fr-FR" dirty="0" smtClean="0"/>
              <a:t>Génie Civil.</a:t>
            </a:r>
          </a:p>
          <a:p>
            <a:pPr algn="ctr"/>
            <a:r>
              <a:rPr lang="fr-FR" dirty="0" smtClean="0">
                <a:solidFill>
                  <a:schemeClr val="accent6">
                    <a:lumMod val="40000"/>
                    <a:lumOff val="60000"/>
                  </a:schemeClr>
                </a:solidFill>
              </a:rPr>
              <a:t>                   </a:t>
            </a:r>
            <a:r>
              <a:rPr lang="fr-FR" dirty="0" smtClean="0">
                <a:solidFill>
                  <a:srgbClr val="FF0000"/>
                </a:solidFill>
              </a:rPr>
              <a:t>Spécialité </a:t>
            </a:r>
            <a:r>
              <a:rPr lang="fr-FR" dirty="0"/>
              <a:t>: Ingénierie de </a:t>
            </a:r>
            <a:r>
              <a:rPr lang="fr-FR" dirty="0" smtClean="0"/>
              <a:t>l’Architecture. </a:t>
            </a:r>
            <a:endParaRPr lang="fr-FR" dirty="0"/>
          </a:p>
        </p:txBody>
      </p:sp>
      <p:sp>
        <p:nvSpPr>
          <p:cNvPr id="9" name="Rectangle 8"/>
          <p:cNvSpPr/>
          <p:nvPr/>
        </p:nvSpPr>
        <p:spPr>
          <a:xfrm>
            <a:off x="179511" y="3122384"/>
            <a:ext cx="8568953" cy="738664"/>
          </a:xfrm>
          <a:prstGeom prst="rect">
            <a:avLst/>
          </a:prstGeom>
          <a:ln/>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fr-FR" dirty="0">
                <a:solidFill>
                  <a:srgbClr val="FF0000"/>
                </a:solidFill>
              </a:rPr>
              <a:t>Thème </a:t>
            </a:r>
            <a:r>
              <a:rPr lang="fr-FR" dirty="0" smtClean="0">
                <a:solidFill>
                  <a:srgbClr val="FF0000"/>
                </a:solidFill>
              </a:rPr>
              <a:t>:</a:t>
            </a:r>
            <a:endParaRPr lang="fr-FR" dirty="0">
              <a:solidFill>
                <a:srgbClr val="FF0000"/>
              </a:solidFill>
            </a:endParaRPr>
          </a:p>
          <a:p>
            <a:pPr algn="ctr"/>
            <a:r>
              <a:rPr lang="fr-FR" sz="2400" b="1" dirty="0" smtClean="0">
                <a:solidFill>
                  <a:schemeClr val="bg1"/>
                </a:solidFill>
              </a:rPr>
              <a:t>VERS UNE IDEE D’AUTONOMIE EN ENERGIE AU CUAT</a:t>
            </a:r>
            <a:r>
              <a:rPr lang="fr-FR" sz="2000" dirty="0" smtClean="0">
                <a:solidFill>
                  <a:schemeClr val="bg1"/>
                </a:solidFill>
              </a:rPr>
              <a:t>.</a:t>
            </a:r>
            <a:endParaRPr lang="fr-FR" sz="2000" dirty="0">
              <a:solidFill>
                <a:schemeClr val="bg1"/>
              </a:solidFill>
            </a:endParaRPr>
          </a:p>
        </p:txBody>
      </p:sp>
      <p:sp>
        <p:nvSpPr>
          <p:cNvPr id="10" name="Rectangle 9"/>
          <p:cNvSpPr/>
          <p:nvPr/>
        </p:nvSpPr>
        <p:spPr>
          <a:xfrm>
            <a:off x="323528" y="5661248"/>
            <a:ext cx="5760640" cy="1569660"/>
          </a:xfrm>
          <a:prstGeom prst="rect">
            <a:avLst/>
          </a:prstGeom>
        </p:spPr>
        <p:txBody>
          <a:bodyPr wrap="square">
            <a:spAutoFit/>
          </a:bodyPr>
          <a:lstStyle/>
          <a:p>
            <a:r>
              <a:rPr lang="fr-FR" u="sng" dirty="0">
                <a:solidFill>
                  <a:srgbClr val="FF0000"/>
                </a:solidFill>
              </a:rPr>
              <a:t>Présenté en juin 2015 par </a:t>
            </a:r>
            <a:r>
              <a:rPr lang="fr-FR" dirty="0">
                <a:solidFill>
                  <a:srgbClr val="FF0000"/>
                </a:solidFill>
              </a:rPr>
              <a:t>:</a:t>
            </a:r>
          </a:p>
          <a:p>
            <a:r>
              <a:rPr lang="fr-FR" b="1" dirty="0"/>
              <a:t>                 </a:t>
            </a:r>
            <a:r>
              <a:rPr lang="fr-FR" b="1" dirty="0" smtClean="0"/>
              <a:t>                Mr </a:t>
            </a:r>
            <a:r>
              <a:rPr lang="fr-FR" b="1" dirty="0"/>
              <a:t>: HAOULIA  Hamza </a:t>
            </a:r>
            <a:r>
              <a:rPr lang="fr-FR" b="1" dirty="0" smtClean="0"/>
              <a:t>.</a:t>
            </a:r>
          </a:p>
          <a:p>
            <a:r>
              <a:rPr lang="fr-FR" dirty="0"/>
              <a:t> </a:t>
            </a:r>
            <a:r>
              <a:rPr lang="fr-FR" dirty="0" smtClean="0"/>
              <a:t>                               </a:t>
            </a:r>
            <a:r>
              <a:rPr lang="fr-FR" b="1" dirty="0" smtClean="0"/>
              <a:t> </a:t>
            </a:r>
            <a:r>
              <a:rPr lang="fr-FR" sz="2000" b="1" dirty="0" smtClean="0"/>
              <a:t>Mr: MOUSSAOUI Med Amine </a:t>
            </a:r>
            <a:r>
              <a:rPr lang="fr-FR" sz="2000" dirty="0" smtClean="0"/>
              <a:t>.                            </a:t>
            </a:r>
          </a:p>
          <a:p>
            <a:r>
              <a:rPr lang="fr-FR" sz="2000" dirty="0" smtClean="0"/>
              <a:t>               </a:t>
            </a:r>
            <a:endParaRPr lang="fr-FR" sz="2000" dirty="0"/>
          </a:p>
        </p:txBody>
      </p:sp>
      <p:sp>
        <p:nvSpPr>
          <p:cNvPr id="11" name="Rectangle 10"/>
          <p:cNvSpPr/>
          <p:nvPr/>
        </p:nvSpPr>
        <p:spPr>
          <a:xfrm>
            <a:off x="-1980728" y="4039904"/>
            <a:ext cx="7992888" cy="1477328"/>
          </a:xfrm>
          <a:prstGeom prst="rect">
            <a:avLst/>
          </a:prstGeom>
        </p:spPr>
        <p:txBody>
          <a:bodyPr wrap="square">
            <a:spAutoFit/>
          </a:bodyPr>
          <a:lstStyle/>
          <a:p>
            <a:r>
              <a:rPr lang="fr-FR" dirty="0" smtClean="0"/>
              <a:t>                                     </a:t>
            </a:r>
            <a:r>
              <a:rPr lang="fr-FR" u="sng" dirty="0" smtClean="0">
                <a:solidFill>
                  <a:srgbClr val="FF0000"/>
                </a:solidFill>
              </a:rPr>
              <a:t>Devant le Jury composé de </a:t>
            </a:r>
            <a:r>
              <a:rPr lang="fr-FR" dirty="0" smtClean="0">
                <a:solidFill>
                  <a:srgbClr val="FF0000"/>
                </a:solidFill>
              </a:rPr>
              <a:t>:</a:t>
            </a:r>
          </a:p>
          <a:p>
            <a:r>
              <a:rPr lang="fr-FR" dirty="0" smtClean="0">
                <a:solidFill>
                  <a:srgbClr val="FFFF00"/>
                </a:solidFill>
              </a:rPr>
              <a:t>                                         </a:t>
            </a:r>
            <a:r>
              <a:rPr lang="fr-FR" dirty="0" smtClean="0">
                <a:solidFill>
                  <a:schemeClr val="tx1">
                    <a:lumMod val="95000"/>
                    <a:lumOff val="5000"/>
                  </a:schemeClr>
                </a:solidFill>
              </a:rPr>
              <a:t>Mr          HADJ MIMOUNE                 Président.</a:t>
            </a:r>
          </a:p>
          <a:p>
            <a:r>
              <a:rPr lang="fr-FR" dirty="0" smtClean="0">
                <a:solidFill>
                  <a:schemeClr val="tx1">
                    <a:lumMod val="95000"/>
                    <a:lumOff val="5000"/>
                  </a:schemeClr>
                </a:solidFill>
              </a:rPr>
              <a:t>                                         Mme       KAZI TANI                           Encadreur.</a:t>
            </a:r>
          </a:p>
          <a:p>
            <a:r>
              <a:rPr lang="fr-FR" dirty="0">
                <a:solidFill>
                  <a:schemeClr val="tx1">
                    <a:lumMod val="95000"/>
                    <a:lumOff val="5000"/>
                  </a:schemeClr>
                </a:solidFill>
              </a:rPr>
              <a:t> </a:t>
            </a:r>
            <a:r>
              <a:rPr lang="fr-FR" dirty="0" smtClean="0">
                <a:solidFill>
                  <a:schemeClr val="tx1">
                    <a:lumMod val="95000"/>
                    <a:lumOff val="5000"/>
                  </a:schemeClr>
                </a:solidFill>
              </a:rPr>
              <a:t>                                        Mr          DERBAL                              Examinateur.</a:t>
            </a:r>
          </a:p>
          <a:p>
            <a:r>
              <a:rPr lang="fr-FR" dirty="0" smtClean="0">
                <a:solidFill>
                  <a:schemeClr val="tx1">
                    <a:lumMod val="95000"/>
                    <a:lumOff val="5000"/>
                  </a:schemeClr>
                </a:solidFill>
              </a:rPr>
              <a:t>                                         Melle      BENDAOUINA                    Examinateur.</a:t>
            </a:r>
          </a:p>
        </p:txBody>
      </p:sp>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1" y="260648"/>
            <a:ext cx="2405428" cy="2633612"/>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4208" y="4077072"/>
            <a:ext cx="2322688" cy="2456433"/>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7811590"/>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9"/>
                                        </p:tgtEl>
                                      </p:cBhvr>
                                    </p:animEffect>
                                    <p:animScale>
                                      <p:cBhvr>
                                        <p:cTn id="7"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3"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25172" y="1520276"/>
            <a:ext cx="4788025" cy="3313157"/>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79512" y="4512280"/>
            <a:ext cx="4434401" cy="369332"/>
          </a:xfrm>
          <a:prstGeom prst="rect">
            <a:avLst/>
          </a:prstGeom>
          <a:solidFill>
            <a:schemeClr val="accent1">
              <a:lumMod val="75000"/>
            </a:schemeClr>
          </a:solidFill>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smtClean="0">
                <a:solidFill>
                  <a:schemeClr val="bg1"/>
                </a:solidFill>
              </a:rPr>
              <a:t>•Le </a:t>
            </a:r>
            <a:r>
              <a:rPr lang="fr-FR" b="1" dirty="0">
                <a:solidFill>
                  <a:schemeClr val="bg1"/>
                </a:solidFill>
              </a:rPr>
              <a:t>bâtiment à basse consommation </a:t>
            </a:r>
          </a:p>
        </p:txBody>
      </p:sp>
      <p:sp>
        <p:nvSpPr>
          <p:cNvPr id="7" name="Rectangle 6"/>
          <p:cNvSpPr/>
          <p:nvPr/>
        </p:nvSpPr>
        <p:spPr>
          <a:xfrm>
            <a:off x="155575" y="1949355"/>
            <a:ext cx="2701381" cy="369332"/>
          </a:xfrm>
          <a:prstGeom prst="rect">
            <a:avLst/>
          </a:prstGeom>
          <a:solidFill>
            <a:schemeClr val="accent5">
              <a:lumMod val="40000"/>
              <a:lumOff val="60000"/>
            </a:schemeClr>
          </a:solidFill>
        </p:spPr>
        <p:style>
          <a:lnRef idx="1">
            <a:schemeClr val="accent3"/>
          </a:lnRef>
          <a:fillRef idx="2">
            <a:schemeClr val="accent3"/>
          </a:fillRef>
          <a:effectRef idx="1">
            <a:schemeClr val="accent3"/>
          </a:effectRef>
          <a:fontRef idx="minor">
            <a:schemeClr val="dk1"/>
          </a:fontRef>
        </p:style>
        <p:txBody>
          <a:bodyPr wrap="none">
            <a:spAutoFit/>
          </a:bodyPr>
          <a:lstStyle/>
          <a:p>
            <a:r>
              <a:rPr lang="fr-FR" dirty="0" smtClean="0"/>
              <a:t>•</a:t>
            </a:r>
            <a:r>
              <a:rPr lang="fr-FR" b="1" dirty="0" smtClean="0"/>
              <a:t>Le </a:t>
            </a:r>
            <a:r>
              <a:rPr lang="fr-FR" b="1" dirty="0"/>
              <a:t>bâtiment « passif </a:t>
            </a:r>
            <a:r>
              <a:rPr lang="fr-FR" b="1" dirty="0" smtClean="0"/>
              <a:t>»</a:t>
            </a:r>
            <a:endParaRPr lang="fr-FR" b="1" dirty="0"/>
          </a:p>
        </p:txBody>
      </p:sp>
      <p:sp>
        <p:nvSpPr>
          <p:cNvPr id="9" name="Rectangle 8"/>
          <p:cNvSpPr/>
          <p:nvPr/>
        </p:nvSpPr>
        <p:spPr>
          <a:xfrm>
            <a:off x="260127" y="3324922"/>
            <a:ext cx="3460701" cy="369332"/>
          </a:xfrm>
          <a:prstGeom prst="rect">
            <a:avLst/>
          </a:prstGeom>
          <a:solidFill>
            <a:schemeClr val="accent5">
              <a:lumMod val="60000"/>
              <a:lumOff val="4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r>
              <a:rPr lang="fr-FR" b="1" dirty="0"/>
              <a:t>Le bâtiment « zéro énergie »</a:t>
            </a:r>
          </a:p>
        </p:txBody>
      </p:sp>
      <p:sp>
        <p:nvSpPr>
          <p:cNvPr id="10" name="Rectangle 9"/>
          <p:cNvSpPr/>
          <p:nvPr/>
        </p:nvSpPr>
        <p:spPr>
          <a:xfrm>
            <a:off x="262286" y="3919426"/>
            <a:ext cx="3984620" cy="369332"/>
          </a:xfrm>
          <a:prstGeom prst="rect">
            <a:avLst/>
          </a:prstGeom>
          <a:solidFill>
            <a:schemeClr val="accent5">
              <a:lumMod val="75000"/>
            </a:schemeClr>
          </a:solidFill>
        </p:spPr>
        <p:style>
          <a:lnRef idx="1">
            <a:schemeClr val="accent4"/>
          </a:lnRef>
          <a:fillRef idx="2">
            <a:schemeClr val="accent4"/>
          </a:fillRef>
          <a:effectRef idx="1">
            <a:schemeClr val="accent4"/>
          </a:effectRef>
          <a:fontRef idx="minor">
            <a:schemeClr val="dk1"/>
          </a:fontRef>
        </p:style>
        <p:txBody>
          <a:bodyPr wrap="square">
            <a:spAutoFit/>
          </a:bodyPr>
          <a:lstStyle/>
          <a:p>
            <a:r>
              <a:rPr lang="fr-FR" b="1" dirty="0" smtClean="0"/>
              <a:t>Le </a:t>
            </a:r>
            <a:r>
              <a:rPr lang="fr-FR" b="1" dirty="0"/>
              <a:t>bâtiment « à énergie positive </a:t>
            </a:r>
            <a:r>
              <a:rPr lang="fr-FR" b="1" dirty="0" smtClean="0"/>
              <a:t>»</a:t>
            </a:r>
            <a:endParaRPr lang="fr-FR" b="1" dirty="0"/>
          </a:p>
        </p:txBody>
      </p:sp>
      <p:sp>
        <p:nvSpPr>
          <p:cNvPr id="12" name="Rectangle 11"/>
          <p:cNvSpPr/>
          <p:nvPr/>
        </p:nvSpPr>
        <p:spPr>
          <a:xfrm>
            <a:off x="190679" y="2629428"/>
            <a:ext cx="3182334" cy="369332"/>
          </a:xfrm>
          <a:prstGeom prst="rect">
            <a:avLst/>
          </a:prstGeom>
          <a:solidFill>
            <a:schemeClr val="accent5">
              <a:lumMod val="20000"/>
              <a:lumOff val="80000"/>
            </a:schemeClr>
          </a:solidFill>
        </p:spPr>
        <p:style>
          <a:lnRef idx="1">
            <a:schemeClr val="accent5"/>
          </a:lnRef>
          <a:fillRef idx="2">
            <a:schemeClr val="accent5"/>
          </a:fillRef>
          <a:effectRef idx="1">
            <a:schemeClr val="accent5"/>
          </a:effectRef>
          <a:fontRef idx="minor">
            <a:schemeClr val="dk1"/>
          </a:fontRef>
        </p:style>
        <p:txBody>
          <a:bodyPr wrap="square">
            <a:spAutoFit/>
          </a:bodyPr>
          <a:lstStyle/>
          <a:p>
            <a:r>
              <a:rPr lang="fr-FR" b="1" dirty="0" smtClean="0"/>
              <a:t>•Le </a:t>
            </a:r>
            <a:r>
              <a:rPr lang="fr-FR" b="1" dirty="0"/>
              <a:t>bâtiment autonome </a:t>
            </a:r>
          </a:p>
        </p:txBody>
      </p:sp>
      <p:sp>
        <p:nvSpPr>
          <p:cNvPr id="13" name="AutoShape 2" descr="data:image/jpeg;base64,/9j/4AAQSkZJRgABAQAAAQABAAD/2wCEAAkGBxQTEhUUEhQUFhUVFxUWFRYVFxcXFxgUFBgWFhQXFRQYHCggGBwlGxgYITEhJSkrLi4uFx8zODMsNygtLisBCgoKDg0OGxAQGy0kICY0MCwsLCwsLCwsLCwsLCwsLCwsLCwsLCwsLCwsLCwsLCwsLCwsLCwsLCwsLCwsLCwsLP/AABEIAM0A9gMBEQACEQEDEQH/xAAbAAABBQEBAAAAAAAAAAAAAAAAAgMEBQYHAf/EAEgQAAEDAQUDCQMHCgUFAQAAAAEAAgMRBAUSITEGQVETIjJhcYGRobEHQsEjUmJyktHwFBUWU4KisrPS4SQzQ3PxNIOTo8Jj/8QAGgEBAAMBAQEAAAAAAAAAAAAAAAECAwQFBv/EADMRAAIBAgUBBgUEAgMBAAAAAAABAgMRBBIhMUFREyJhgZHwBTKhsdEUccHhQlIzYvEj/9oADAMBAAIRAxEAPwDuKAEAIAQAgBACAEAIAQAgBACAEAIAQAgBACAEAIAQAgBACAEAIAQAgBACAEAIAQAgBACAEAIAQAgBACAEAIAQAgBACAEAIAQAgBACAEAIAQAgBACAEAIAQAgBACAEAIAQAgBAV1xXs20xcowEDE5pBzoR/Yg96zpVVUjdF5wcHZnl4X1HDNDC+tZsWEilBhpSu/MkAKJ1lCSi+RGDcW+hLktbQCczQE0AzNNw61PaxK2MxZtrrRI0Pju+R7DXC5s0GdCRo5wI03qsK0ZK5MoOLsI/TSXHyf5vtBkpiLBJZ6htaB1TIAQeoqVWjmyjI7XFz7avjGKW77YwVABrZjVxyAyn1PXkkq0UFBsc/TFw6V3W9vWW2c/wzlW7SJFmRW+0ux/NmHaxvweiqRavcNNaWHB7R7F/+v2PuKnPHqRZ9Bwe0SxfPkH/AG3fAJnj1GvQW32g2H9a4f8Aal/pTPHqBxu3lgP+t/65P6UzLqB4bZ2L9ePsSf0qnb0/9l6mnY1P9X6Hn6a2GtOXb3tf583JU/VUuv3L/pqvT7Cm7Z2E0/xDM+IcPhr1J+qpdR+mq9CZd1/2ad2CGZj3UxUBzoMj6q8K0Ju0WUnRnBXkiyWpmCAEAIAQAgBACAEAIAQAgBACAqtqhJ+STci/BIGFzXVpTDzjnTgCqVb5HYtC2ZXOV7Jst8rA2xzcnzGyOa52HEHAYXDmmuVPELzqUamZwg7cnZUcLKUkQb7tlrht7I7XLjlawObQggVIc0VAGdRVTVjNay1aIg4vRbM6EdurABV1oY3iHVFDwOS3szmtwMbE3pE8TsieHxiQvic0EjA/cOwjzWUNG49P5NKmqUveg9tDIIrRZrRmAHGKQ0I5j60Jy3c5J6NS8vUQ1Tj5lrfNmE0MkedXNIHNOThm06cQFaUcyaKQllaZHuS9BLAxzsWKmF9GPPPbk6pA6q96QeaNyZxyyaOVbWWAQ2qQNBDXHGyoIydno4bjUdy2ovRxfH2M6q1Ulz9ynp2fuq7a4+7KpPn7IPxo1Rf3dk292Q6yzknMEddB8FzzxMUrp38/6OinhZydpK3kvySIrK0agHuXHUxMpO608zup4SEVaVn5Ej8b1znUH43oA/H4yQEu67e+CVksfSYa0rkRvactCMlaE3CSkis4KcXFnbbutrZomSsNWvFR8QesHLuXvwmpxUlyeFODhJxZJVioIAQAgBACAEAIAQAgBACAEBSbbWjk7BancIZB3uaQPVZ1fkZen8yM5cVn/JZrv3CWxxwu+uxgJ8SWrmfcrQfVWNvmpy8Hc5vtvbOUva0vr/lvawdXJgNPmCpks2Yqnlyma2qZ8oB86jvEffVVoO8UuhNVWk2bH2V3m2GWjnBrc2uJNAA4VBJOgxAKtTu1U+pMe9Ta6HRtobws01nkZy8BJbVvyjOk3nN38RTvUyjmi0ZwlZpk7Z23ctZo31qcNHfWbkT30r3pCWaKZM45ZNEK6zyNrnh92Wk8faebIPH0VY6Sa8y0tYp+RT+027scTZgM4zR31Xfcf4lonlkn5Gds0WvM5ni/FAul3f8A6Yqy/wDB2GaMCjy2prTFlkNaLgxHaqXdv5M9DC9i4d+3mh43hENZGAdb6Lk7Gp/q/Q7u3pf7L1PWXhESAJYyToBIKnsFc1V0prVp+hKqweikvUl4Dw9Vnc1sGE8D5pdCzAjt80B5X8ZqSDbeze/MEhs7zzZDWOtcpN4z0BA8R1ruwVbLLI9nt+5xYyjmWdcbnS16p5YIAQAgBACAEAIAQAgBACAEBh/a7by2xOhDT/iOZj3NwlrjUb6ioWGIllibUVeVzN3ptsJ3Wdos74nQva9hc7UN92mEa0GfUuSvWzJNK1nc2pU7Nq+5ze2iV8ssuVZHveRwLnE0rvV41orgrKk2eXrZXTRwvaQHNqx1d+8fFUp1FCTLzg5RQi6IXskwyFpZICwgdf8AyUrVFOOm6IpQcXryU8txStqKx80kb93ct1iIMz7CSO1ey29cUbo3EA5OGeVRRr6furCno2i1VaJl3tRMGGG0NIrC+jgCKmOTmuy37vEqamlpdCtPW8epZXi1ksbmEij2ka8RkfirtXVjNOzucPt7DG5zD0g4tArvqRrwyzPAFbwqdzM+NzOVPv2Q7cl3y2qdsVlxVbQvlzAZvqTuNcwB1dS5O83me5191LLwdku67hC3kYyZJaDlJZOdh4E1360YONT12143M/F7Dr7E1wMEIG/lpSAS0nM5kc6Q8NGjuBjwXn76jxfl76FbNstZyeRhjGIU5SQ1cI9+Z96Q607z1nb5UiVKW7bK7aO6bFY46FpdIRzWlxJP0nGv/PpE3GK2Vy0HOT3djld4xPmD8D3UxGrQ40y4jQgcFEHGDUml6F55ppxu/ULgvU15GTpDJpJ8uvqVcTQVu0htya4XEO/Zz8jQseQQQaEEEEE1BGYIXCd52jZS+harO1/vt5sg4PG8Dgde9e5h63awvzyeJXpdnO3HBcrcxBACAEBX3lfcEBDZZA0kVAo45aVyCpKcY7lJTjHcgnbGx/rf3H/0qnbwKdvAQdtLJ+sd/wCN/wBydvAdvAvbPO17Q9hBa4VBG8Fappq6NU01dDikkEAIAQGS9oQxixRfrLdZ69bYy6Q/whZVL3il1NKfL8B3bi6bOYJrTJG3lY4jhkzqMNS0DvPmqYiEXBu2tiaUmpJHBL4eWSvFcicQ7HZ+pKxoRjKCdjSrKUZNXI9zWl0kFpaCatpI3sG4eB8VWpFRqRfGxaMm4Nclv7P9jbReZkkbOImQOY0Ymlwe4guIFCKUGH7S6uxi09DDtGuSLeE5s1tbK4BwwPPJyDEwSgcmaxnJ+E86hoKgVXJRdoNW1Wh0VF3r30YiysM8UjOcwOcHNcMswauoQAK66CmaJOE4yYupJpCGsbHQNqaEHEdajtXZVpqUGjnpztJMZvZjsZwk4XUcM9x/vVVoSzQXoTWjlkPtiPJsDqg0IrvwV0aOJ47hXjny1G1Npe2bxV4ps2mw2y0j3Yg50bdDhJAaNaZHnyGu/StdVZJx33+39/YpJry9+/E6PHAD8lZ6ta0/KygmuL3mtNee873GtOs6R4Ir4yFYf9CyktDMpJAcQZvLW4q4pDXurU55KP8ArH3/AGP+0vf9EO/76jsMQZGayU5rDQ66veaVJ35mpUTmoKy3LQg5u72OI7S7QPmeQHF0juk4cTub1+npelQ/zmTOpbuwLTZa7G0EclWu3UIoa54Tlr6q06ak7sqpuK0Ie1WzbojiZp7p4b8J6uBU3cH4EWzrxE3HenKDA889vE0qPvXHiaGXvR2O7DYjP3Zbo2mxt+/ktoBcfk30ZJnoPdd3HyJVMNV7Kd3s9zTEUu0hputjsoK9s8Y9QAgBAYL2nw86B/VI0/uEfFcuJWzOXELZlFcIYyOWaVuIAtYBTeaYqfaHgoo2jFyYpWjFyZBvix8lIQ3oO5zD9E/d9yzqwyyMqkMstC82J2iMLxDIfknkBv0HuNB3E/fxVqNTK7cFqNTK7PY6Yu07QQAgBAc19oe0rYbdZasL22UumcARznSMdGxvURWufELnqzamtDaEbxepQ7Zbevt1iks8UGDlQA5/KYi2hDiAzCCdKd6o8RfRqxZUrap3MNtBZXvEbw3Mto/XIj+5WFCplzRNKsM1pELZqF0UoDgKOBaT28QrV5qUSKUXGRd3Jtlarus0tjs8cTaySO5Y4jJV1BWhOGoaAAeoZLdV04mfZWZDhtxdByskbZJGOILnElwDzznNJ940GZFczSi56clTqeDNZrND9j2C+GuLRQtoRQEZdlQtq0ozg0ZU04yuSnWGriB/wDotqU88EzOpHLJoVK1rAeU9wVHY7MDxyXNmdKcornY3y9pBN8FaLWf82QhumEE0GdKE10HAb/WkVbSO/v6/Ys3fV7e/odd2JZapYWsdI3kQKF7GBhdxbGRSnAv1OdKHS0knovN/j8mT0d3v792E7W7awWTDBFUBuUjoqfJsGrWbsXXu7VS93liWUdM0hEftEsxstbG11c2tD2FoB3uz6We/jWqmpLs+6txCDn3nsci2i2kfPK5kbi97zRzxmSTqGn4q9KhbvzFSr/jEm3JdAiGJ1C8+A6gutJvVmDdtEW7Dr2qUk07hu1jQXfbGzt5KWhcQaE++N+Xzhv8AHsxlHLoy176ow21FxugkxMqN7TxpurxCzTyvK9mXtm7y3RKue8xK2h6Y6QyHeFwV6HZvTY9HD1+0Wu52P2c37ysXIPPykQ5tTm6LQH9nTswruwdbNHI919jjxdLLLMtn9zYrtOMEAIDJe0qGtmY75sra9jmub6kLDELumGIXdMmLyjjs0cYbHITVzw7MNJzFab86dyzc1GCW5RzUYJbjVsvJk0GFzWsfGRyYaDQtpQt30/4UOanDXRoq5qcddLFjsBdQkm5Z9MEJ5tfel3fZGfaW8FFGKvmYoxV7s6W2QHQjxXWpJ7M6lJPZilYsCAEBFt4AYXEDmkO8CPgl7AxO3G07o4zjsLbRAff5Q0HWaMqztCrKMZqz1LRk4u6OayWlsjHksIDXijcZc5rcgKSForTTMfevKeVVNNjuV3HXcr7a0CpbnQ80kYSRX3mgkA04FWunoVswvOzYnh9aB7WnTfofgqwdlYtJXdxNhiAL4ycntIrpTgUm9FIR6EF1maBUvzHWFpdvgpZD14WhnMkMga4inSDTloQopqSbSEnFq7FOtQfG1z346E0zBBNaNxH3jrQdamWdy1EcqWg1JZqPEkhxOyLIyMmOO91Tzn8Nw7VCn3csfX3wTl1uyTYLRLZyZXSSRuINGNeaAH3n0NCTw8eCu5JrJD1/BRR/yn6fkjRWU2h3KS1EINWtJoZDXMng3r8OKs5Kl3Y/N9iFF1NXt9yFfN7OmdyFmHNPNJbkMIywt4MA3/g2o0VHvz39/UipUb7sS0uW5mQjcXmlXfAdS6Gm7NmKaWiLcNK1KAK8FWOxMtwbJRwOYp3EGooQdxyUOzdmSrpGhitDLVGY5aYgOzEB7zeB4jd2FYyjwy9+Uc8vixGCYujcHFpqcOeQ4jceIWat8kti+qeeO51D2Wxx2ki0QPLZIiBLGXNGThnkGElhzocsxxCmlhIwlmTdy9TFSnG1lY62uw5AQAgKjayIOskwIB5tc86UINR1jUdiyru1Nsyru1Ns5TZtl2PDnGWQBtKl0pGunRC4qalOLldJLwOKmpTjmul5Hv6JwkEtc6TCKkcrNWnEAnNS4yabjJO3gizjJpuMk7eCJVgHItwxFzRrQOdr3lcvaS6nLnl1J1nvWVjg4SOqDWhJIPUQinJO6YU5J3TOjXPebbRGHt10c3e128L1qNVVI3R6tKqqkbonLU1BAM2wcx3YVWfyslbmUceTJBFYzqNaV6uCyhKxZowu2tzwQsL4QWjFGSAeaQ8PGfe0U7SodGGZaFlUlZ6mMkkBC1yRXBTNLqQ5jVFCK2QcmyumBGYJRxTVmQm0VEsYqpewW4/aLC5+Eg5BtKanwRBjt32Ah7AXOoHVAzbQ8RnrkoklYmLdzQyuMUrXucSCMmkAgEU5wHHx1XK6DtZG6qq92SbE/FITIKYalueTq1zcdywqQSWjNYyu9Rqa1xznAXgtORFS0nTIaZdiZJ09bDNGelx27LtjirgGpOZNTTcK8F3Ue9FSkctTR2RYNIqO34FWclda+7MhJ2ZJie3eRu3qXVguUQqcuh5FPGOkRoOPVwWca0FFal3Tk3se2i0QkksqchTmkjLETr2hFWje/wDA7OVh+7G1lY0Airq1pTRpPHgEnNNJWZCjbkmWbYzl58AlLOWL8y3FhABfWlRXMAa71kqClLcv2rStY0ezXs7nsNpbNC9nCTA+Rgew9IOikxim8UcCD4LrsjA6apAIAQEa84ccMjfnMePFpCpUV4tFJq8Wjm9zyNwTBwxAsDqVp0a7xpuXBhWnCSZw4ZpwkmF3TMfijYzBjBBeHFxA1zxDQ6d6vRlGV4xja/JajKMrxjG1+SrNRqVwtWdjias7HheoINxsBYHNY6ZxID+axu4tac3EduQ7DxXoYSGVOT5PRwlOyzPk1oK7U09jsPVIG7SOY7sPoolsEZqVtQuU0MhaLvdLPI2b/JYWcxwye3nlpDgcqEq0Z6hrQhHZWzVyY7sxup3ZrXOimUP0as36kd73n4pnRNgOz1m/URHtBPqozjKI/MlnGkEA7I2pnFhuWxMGjWDsaAmdixVXjCA0nI5jUDLMaKMzZKRmdozmzsPwV47kPYuXNyj7T5NVHt5fgst/MrL39n9pYHyF0OENL+k6tMOIimHWivZ2RW4/AzDC2mRwD0WcYRcMzReUpZrJl3aLKwNHNzy48FZUIdCO0l1KK3sGM0yFWjyJUqKWy92Ktt7nuzkdZ6/Sb5Y3fFJcBGxtL6Mkp9Kn2WD71bhleUNXK2s46g8+ADfiqVOEWjszcbLx1tYPzYpD3udGB/8ASmmGbdaFQQAgBACA5LaLJaoZnthjqAXND8cYaRXg6p3cNy8H9VGjOSUvDY8+FKdNvKxpzbecjyAB1rOR4hkS0eMnKN+9bwj/ACaONV7y+gn8y2o6vs7ewSP/AKVxfq6fR/Qy/TR6i4tnpvftDKfQgI83Sn0VZYxcR+v9E/p4eJq7HajG0NrUNAA3ZDIZArKWKm+h0XLCx3yQ4YqYTrT1W2Ex0qU+9s9/yWjPqaJrgRUZg6L6eMlJXRseSDI9hR7Ay7iuU0Ilu6B/G9AVFVIEkqQNvKAYeUBDnKkgpb1PMKkkxO1locHxhtMwfgrp2bK2ukaV784/2z4UVXt5fgst/M2u28mGyT015F4HbgoFsZmAocLRX5o8wFkv+O3gaP57+Jc26SlO1a8mZnLbbGcoQXAHENT9Gg9VRFmTtkBWSuuZPgxo9Soe6HBora/mdrqeLyPQK3BVbiLqtAa57sQFGZZjVxrlXsVJ6yLR2NhsZehEspoJKNiZzQ+ubpNKBwOhOo6KtBaEM3t320StxBr250LXihFQHDycFcglIAQAgBAY6+WUmcOLv4hiXz0aMX8QcZbXv9LmVu8QSwa1I78h3aLKrjq8azaezenBDk7nsQFMjXry+C4qspSm3JWfoVYtZkHiACVNgay5YiyJoccznQ7gdB+OK+nwOWlRjCUlfpfrwdEYtIsCu8kybyuQ0IduPMPYgKfErA8JQDbigI8hUghzuQgq7dZXSNIZStdDv79yPwJRjNobK8ysxMcKAA1GmfHequa1LqOx0HZi7I5sfKNqWgYcyKYi7Fp2BXkURZ7Q2cSseHEgOFDQjs4Kc7ZWxghlTtb6hW4HJPtzySM9K7upWe5Bkra0GR1QMzTPtp6BZJl2iZs5zS4t5vN3ADUmladVFKbbD2L62TjCDQa8FpwinUl3Uen1mNn7xJVJfMTwbfYNpMU0g1Mh7wyzE/xzhXjsVZ0KwDJx4vePsHAPJoVgSUAIAQAgMftfPHFJile1jXNBDnODRUZZE7xQL5/4hGpDFKcFrZMykne6M5+fYD0ZGyf7bXv/AHYwa+Kh1ouWedJZv3svRk5W9co9DeYPQgtT68LPIz+YGhcWInKrNzqSj6r+LkulN62FttVocaNsU465H2dg/mk+SxapLea8k/wSsPMWYbcTlBZ2ji+0OJ+yyEjzUdpQW8n6L8l1hZdSTZbttOIGV8AblURtkcftOI9FR4iC1in5mkcMk7tmjZPQUzPaVR4mTd0rG+Qn3fa8XNd0h5jj96+p+G45YmFn8y3/ACc9SGVmdnNHEdZ9V0tAh2w8x3YVAKGe0NY0ucaAalSCudtBBnRxdTXC133Jr0JsU157dwQkAslJOYoG/FylJsh2RDs224mrycRGdOe4Dr0AKnLK9hdHov2R0jWFrADStKnU9qlxaRF0WX5e2Nwx5NO/gevqUAvjY452APAcCMiPUFUlFPRlk2tiTs/dZg5SrsQdhw1GYArk7jrqmoZFvqSjHHs9QrFTn7C44aAmhGg4K7d9hYmPZK81ET++g30/sl5PZCyXIw3Z2VxqRSp4jjT1KoqcyzlEmWPZqRujmitAd/vFquqclyQ5roTGbOk0xyE6HQDXEfQK2TqyubwJtlunA00J+ca8WsB9SFbIiLmq2YnEDRGQ6ge+rgKgh8sVagcGxEb1ZIg3F12msbDxFT2nM99SUsCe16WAqqgHqAEBWXxEDhJAOtKgGmmlV838eTUoS/f+DooclDByjxlJhoBXLf3EUVMYsPhnHLSTur3bYhmlyPWSVxJa7Mjf2LkxuHpqnCvSVlLjoy8JO7iySvNNAQASgPKqQJFvbE4OcSAOArrkB1Z+i9L4W1TrdrJtJfW/H8+hEqcpq0SHaH1cTxJK+pzRqRU47HK4uLysh2o813YfRVBlL6zgkH0fiFZbgyMMeHHnq0fFbvcotjHbUdJn1T6qF8z99RwPbMHI/WHonI4L+zGtob+z6hRLZkotb6PNHb96oiSksW001ltLGMOKN9MUbtMzmWn3T5dSlpO46HWrnvJk8eNleBB1BpWh8Vm1ZklfaHNxjlM2nI107VeDsyrLFtzMNHMoWmh/fByO/IlbFRX5r7BnX/2YvRSAF1jjvB04PL/7IBt8MDOlIBpq5ozBJHmVFwRJb0sUdAXg5CgGJ2QBA06iUuB2G94S3GxhoRWuEDL8BVzomxeWODG1rq0xAGlNKitKq9iC7sXNaGjQfHNSCwjkQEhr0A8qgEBCvUc0HgfvXifHYXoRl0f3TNqL1M2xzmF1GOOZHAUBNDU9S4K88PiKNLNUs4qz0b6fgulKLdkMfnOGIl008MZO50jAe/PsWOJm6tOFGjGTjHm27LQVm2wO0ln917n/AO1HLJ5saQuJYap0t+7SNUm+Bt9/j3ILQ7tayP8AmPafJWWGfLXv9kW7Kb4G3XvOejZ2j/cmA8o2O9VZYePMvRf2iyoTG3Wy1HfAz9iSTzLmeiuqVNdX6L8l1h3ywDSQ4SOxl2pph7gM6LRTtDItjWFJRHHzmtfHsG9d2BxfZTyy+VmOJoZ43W6PZzzT2H0XuSVmeYmZS9XfIyfVJ8BVCTIQzYi7dzfvWz3KIyO045zOw+qLcngf2XGTvrD0UcjgvbL/ANQ2n0fUKJbP30CLO+TzR2qqJMdbP+rj7P6lbr+/4IOtbDClnf1u/wDhipLcstg2jZ8jIfonzyUIgytw3rNA/DG8hhDiWHNtcswDoexbc2Kjt67SWqj/AJZwAaTzQ1tMq6gVST0YS1MRbr/klqJXzd8j3Do0zFeKLUWNlcFnZyLXNbUOdUHWoB49ylJBti7YzM9Qb5AlT1INVd1kHJMafmNB8KFYQ4Ls19imFANKBdJQsoXICZE5ASGuQE9VAICu2gjxWd4zGQ0JBpUVo4EEdoXF8QV8PL3yb4ZJ1Umc/muiEg4omSUNPlaybq1JkxLyqNOPYdq3Le1o2R2zdqmSKXmPWSEMNGtiYKaRgDhwAWGISy3UJLxdzale+sk/BEslchuJqgDEgEl6ASXIQR7dbBGzEddAOJOi0p03OVkStyLZL5DtQA05AjdXSvUvapYtuShKyXBhiPhyjTc6d2+blVeWcMgGpY4eRXdY8lGTslkkz+TcaimlP4qK+a+yfv8Aci3VjFq2XllLSQGgCmZqfJVcZt6Fk4pEmx7LGKvygFczl/dWjCS3ZDkug4yxxNfi5XE4UNGkE5fRbmrZOrK5hV4QuewPZmG5ubhId4HPuVZprVExs9GZJ4xWxhAyp8HFIyTWnvYlxaOubIilnP1j/C0KstxwG0w/w7/2R4uChbkGKsTPlD1NPmQtv8ivBFvo8yX6rh5UVZbe+pK3Ma5ypYsbq4XlrIwPm1I3Zjh3q8NistyVaH4nOA1J9QAFMn3ZBbo3ULcwqw+YMtrKtypbWdyAnxFASWoCxVQCAYt7MUbxxa70WOIjmpSj4M0pO00/EwL5QA4EnOhoK1NNdM14uDq2w84KSi76a26HoV4f/WMmrojNka01DKbi52VB1l1Cueqrx1qZn01f1NYOz0hZeQ1LfdnBoZo68GuDj9ltSudUaj4ZvdPYZdfsfusmd2RPaPtSBo81dYefNvUsoSeyYyb4kI5sBH+7Ixv8vGr/AKdcy9F+bGioVHwNOt1oO+FnY18nmSz0VlRgur+n5LLDS5YhzpTrO/sY2No82k+atkguPuXWGXLYkQitSXPP03udr1E08lZabaGkaMI7IWKAUAAHAAAeSixqFns0rzhjwZDV5NafVAzpxqvawdbtIWe6Pm/iGG7KeaOz+g+24pz0pQPqRgfxly6zzxX6PfOfK79st8mUQHn6PxD/AE2k8XDEfEqQLNgA0AHYFAIk9hIOJuvr1FAUV6XEHHloW85tS+PfWmZb19W/d14Tp2eaPoaxndWZo9lHA2cEby7yNPgq3T1RDVtBvat1LO7rc0eYPwVo7kGQu485/wBUeZP3LVfMVexX31/lv6yB+8FnN2ReK1M2Lte7otcewLNVFwWym2u6xygCkMh5oGgbw+cQtYtpKyKSWu5YWS45jIHOwNGJriKkmgINMhRLSejF0jXWZtStIxsyrZcWaNXILKBiAnwhASmoCwVQCACEByGawF8j2vkl5peaCR7QMJ6IDC3zXhUMPGUnHRW8Ln0VeUKUIzUb3tzbcr/yGKoPJM7X0e7zB9UlKGXut/S30N6dOal3lFLzuSmmmQy7MvRc51nhKA8LkAkuQgSXqQIfKBmSAOvJEiG7bkV17RbpA48Gc8+DarRUpvgrnT2Kiz2ycTidvMLTVocQOb80jgRWvau2muztYiVLtYOE9mdgum0stMTZWb8iPmuGoK9KMlJXR8tWoypTcJD77J1KxiMOsaAZfYkBGlsHUgK603eQcTNeG4jgfvQHlnphOEUzNRpRxzNetZyhfYlMgX3YDNHgDg3nA1pXSu6oVezfDJUlyUrbjhj6cxqdRiDa06hmp7Pq2M3RDkdkszejE554lrnfvPyUqnHoM7JbHv8Acha0fSIHk0H1V7FRwQzO1eG/Ub8XVQD8V04uk57u1xp4DJSC6u6wBgo1oHYpQLiGFATI40BLjYgJDWoCaqgEAIDmd6PENslrkMbq/tjGPULyqbVPEyv4/XU92tF1cFHLq9PpoUjvnEk9ZJp4aDwXLOrOXdbO+lh6cO8o2ZDlvaEGhlZX5oIc77LalVVKb2Rr2keow++me6yR37ODzkwq6w8xmfCfv9yPJfDz0Y2j6z8/BrSPNXWG6sd98Ed9vlPvtA+izPxc4+i0VCCJyS5f0GHyOPSkkd+2W/y8KuqcFsh2a5b9fxYa5Nta4W14kAn7RqfNXLKEFwLMpQtc85RBc2Xs4tbmPkz+TcAMPF+4jhQV8RwXTh09XweJ8XlDux/y/g6XGcQXUeIL/J0Al1lQDTrKlgNOsY4KLAr7bcjXVILmOOVW007CCEsCqk2Vaek57/rucR9mtPJLA8j2ea3otaOwAIBz81dSAULt6kA6y7+pLAkxWJTYEyKyoCZHAgJDIkA+yNAOhiAeVQCAEByP2mRO/LqBzxjZGQGOLakksrUZ15tNdwXDWpxdS9tWfRfD5R/S3k9Ff8mUtdihY/C9hlc3pFxxZ7w3lA4ntNFNowdvtoXg6lWPaQUUuL6v+hmc4SQA5rdwcKGm6oGXgqSVmdlGblDW1+bO6GC9VNRBepIueF6C4kyIQ3bVkmz3fNJ0IpHdjTTxOSuqcnwc08ZRjvJff7FrZtj7W/VjWfWcPRtVdUJHNP4nSXypst7L7PXH/Mm7mN+JPwWiw65Zyz+Kz/xivPX8GrubZuOAANqabzqt4xSVkeXVnKpJzluzV2SOgVjMlBii4AxpcCTElwJMKm4EmzpcDbrMgGzZUAk2RAH5KgFCyhAKFlQDjbOgHWxJcCwxRcCw1QD2iA9QAgBAcw9rBLZ7PI3UNcAetjg4V+0uatpJM9v4ZFTo1Kb5/lGHtdqZI8vBe0uzLWgE134XBwyPWqXTldM6FCdOkqdSMWls27LzQ9abNaLQ5pZBJRrQwEg5gby51BVWlGc3sVw9ahhotOabbvpt5EmzbF2p3SDGD6TqnwaD6oqEuWRP4rTXyxb+hbWb2ffrJiepjQPM1V1Qjyzmn8UqP5Ul9fwW9l2IszdWOf8AWcT5CgWipQXBzTxteW8vTT7FzZLlij6ETG9jR6q602OaUnLVu5PZZUIJDLMgHmwKSB5kKlEMkxsUMqO0UA9QAgBAFEB5RAGFAeYUAYEuAwpcBhQHtEB6gBACAEAIAQAgK6+LlhtIAmja/CatqNCdVDSe5pCrOHytr9ivj2fjj6DGN+q0D0ViG76sd/IaKAeiyoSKFmQDjbOhA42BAONhQDgiUkChGguONYlyBVFBB6gBACAEAIAQAgBACAEAIAQAgBACAEAIAQAgBAeEIBJjQm4kxILhySC56I0Fz3Ague4UB7RCD1ACAEAIAQAgBACAEAIAQAgBACAEAIAQAgBACAEAIAQAgBACAEAIAQAgBACAEAIAQAgBACAEAIAQAgBACAEAIAQAgBACAEAIAQAgBACAEAIAQAgBACAEAIAQAgBACAEAIAQAgBACAEAIAQAgBACAEB//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4" name="AutoShape 4" descr="data:image/jpeg;base64,/9j/4AAQSkZJRgABAQAAAQABAAD/2wCEAAkGBxQTEhUUEhQUFhUVFxUWFRYVFxcXFxgUFBgWFhQXFRQYHCggGBwlGxgYITEhJSkrLi4uFx8zODMsNygtLisBCgoKDg0OGxAQGy0kICY0MCwsLCwsLCwsLCwsLCwsLCwsLCwsLCwsLCwsLCwsLCwsLCwsLCwsLCwsLCwsLCwsLP/AABEIAM0A9gMBEQACEQEDEQH/xAAbAAABBQEBAAAAAAAAAAAAAAAAAgMEBQYHAf/EAEgQAAEDAQUDCQMHCgUFAQAAAAEAAgMRBAUSITEGQVETIjJhcYGRobEHQsEjUmJyktHwFBUWU4KisrPS4SQzQ3PxNIOTo8Jj/8QAGgEBAAMBAQEAAAAAAAAAAAAAAAECAwQFBv/EADMRAAIBAgUBBgUEAgMBAAAAAAABAgMRBBIhMUFREyJhgZHwBTKhsdEUccHhQlIzYvEj/9oADAMBAAIRAxEAPwDuKAEAIAQAgBACAEAIAQAgBACAEAIAQAgBACAEAIAQAgBACAEAIAQAgBACAEAIAQAgBACAEAIAQAgBACAEAIAQAgBACAEAIAQAgBACAEAIAQAgBACAEAIAQAgBACAEAIAQAgBAV1xXs20xcowEDE5pBzoR/Yg96zpVVUjdF5wcHZnl4X1HDNDC+tZsWEilBhpSu/MkAKJ1lCSi+RGDcW+hLktbQCczQE0AzNNw61PaxK2MxZtrrRI0Pju+R7DXC5s0GdCRo5wI03qsK0ZK5MoOLsI/TSXHyf5vtBkpiLBJZ6htaB1TIAQeoqVWjmyjI7XFz7avjGKW77YwVABrZjVxyAyn1PXkkq0UFBsc/TFw6V3W9vWW2c/wzlW7SJFmRW+0ux/NmHaxvweiqRavcNNaWHB7R7F/+v2PuKnPHqRZ9Bwe0SxfPkH/AG3fAJnj1GvQW32g2H9a4f8Aal/pTPHqBxu3lgP+t/65P6UzLqB4bZ2L9ePsSf0qnb0/9l6mnY1P9X6Hn6a2GtOXb3tf583JU/VUuv3L/pqvT7Cm7Z2E0/xDM+IcPhr1J+qpdR+mq9CZd1/2ad2CGZj3UxUBzoMj6q8K0Ju0WUnRnBXkiyWpmCAEAIAQAgBACAEAIAQAgBACAqtqhJ+STci/BIGFzXVpTDzjnTgCqVb5HYtC2ZXOV7Jst8rA2xzcnzGyOa52HEHAYXDmmuVPELzqUamZwg7cnZUcLKUkQb7tlrht7I7XLjlawObQggVIc0VAGdRVTVjNay1aIg4vRbM6EdurABV1oY3iHVFDwOS3szmtwMbE3pE8TsieHxiQvic0EjA/cOwjzWUNG49P5NKmqUveg9tDIIrRZrRmAHGKQ0I5j60Jy3c5J6NS8vUQ1Tj5lrfNmE0MkedXNIHNOThm06cQFaUcyaKQllaZHuS9BLAxzsWKmF9GPPPbk6pA6q96QeaNyZxyyaOVbWWAQ2qQNBDXHGyoIydno4bjUdy2ovRxfH2M6q1Ulz9ynp2fuq7a4+7KpPn7IPxo1Rf3dk292Q6yzknMEddB8FzzxMUrp38/6OinhZydpK3kvySIrK0agHuXHUxMpO608zup4SEVaVn5Ej8b1znUH43oA/H4yQEu67e+CVksfSYa0rkRvactCMlaE3CSkis4KcXFnbbutrZomSsNWvFR8QesHLuXvwmpxUlyeFODhJxZJVioIAQAgBACAEAIAQAgBACAEBSbbWjk7BancIZB3uaQPVZ1fkZen8yM5cVn/JZrv3CWxxwu+uxgJ8SWrmfcrQfVWNvmpy8Hc5vtvbOUva0vr/lvawdXJgNPmCpks2Yqnlyma2qZ8oB86jvEffVVoO8UuhNVWk2bH2V3m2GWjnBrc2uJNAA4VBJOgxAKtTu1U+pMe9Ta6HRtobws01nkZy8BJbVvyjOk3nN38RTvUyjmi0ZwlZpk7Z23ctZo31qcNHfWbkT30r3pCWaKZM45ZNEK6zyNrnh92Wk8faebIPH0VY6Sa8y0tYp+RT+027scTZgM4zR31Xfcf4lonlkn5Gds0WvM5ni/FAul3f8A6Yqy/wDB2GaMCjy2prTFlkNaLgxHaqXdv5M9DC9i4d+3mh43hENZGAdb6Lk7Gp/q/Q7u3pf7L1PWXhESAJYyToBIKnsFc1V0prVp+hKqweikvUl4Dw9Vnc1sGE8D5pdCzAjt80B5X8ZqSDbeze/MEhs7zzZDWOtcpN4z0BA8R1ruwVbLLI9nt+5xYyjmWdcbnS16p5YIAQAgBACAEAIAQAgBACAEBh/a7by2xOhDT/iOZj3NwlrjUb6ioWGIllibUVeVzN3ptsJ3Wdos74nQva9hc7UN92mEa0GfUuSvWzJNK1nc2pU7Nq+5ze2iV8ssuVZHveRwLnE0rvV41orgrKk2eXrZXTRwvaQHNqx1d+8fFUp1FCTLzg5RQi6IXskwyFpZICwgdf8AyUrVFOOm6IpQcXryU8txStqKx80kb93ct1iIMz7CSO1ey29cUbo3EA5OGeVRRr6furCno2i1VaJl3tRMGGG0NIrC+jgCKmOTmuy37vEqamlpdCtPW8epZXi1ksbmEij2ka8RkfirtXVjNOzucPt7DG5zD0g4tArvqRrwyzPAFbwqdzM+NzOVPv2Q7cl3y2qdsVlxVbQvlzAZvqTuNcwB1dS5O83me5191LLwdku67hC3kYyZJaDlJZOdh4E1360YONT12143M/F7Dr7E1wMEIG/lpSAS0nM5kc6Q8NGjuBjwXn76jxfl76FbNstZyeRhjGIU5SQ1cI9+Z96Q607z1nb5UiVKW7bK7aO6bFY46FpdIRzWlxJP0nGv/PpE3GK2Vy0HOT3djld4xPmD8D3UxGrQ40y4jQgcFEHGDUml6F55ppxu/ULgvU15GTpDJpJ8uvqVcTQVu0htya4XEO/Zz8jQseQQQaEEEEE1BGYIXCd52jZS+harO1/vt5sg4PG8Dgde9e5h63awvzyeJXpdnO3HBcrcxBACAEBX3lfcEBDZZA0kVAo45aVyCpKcY7lJTjHcgnbGx/rf3H/0qnbwKdvAQdtLJ+sd/wCN/wBydvAdvAvbPO17Q9hBa4VBG8Fappq6NU01dDikkEAIAQGS9oQxixRfrLdZ69bYy6Q/whZVL3il1NKfL8B3bi6bOYJrTJG3lY4jhkzqMNS0DvPmqYiEXBu2tiaUmpJHBL4eWSvFcicQ7HZ+pKxoRjKCdjSrKUZNXI9zWl0kFpaCatpI3sG4eB8VWpFRqRfGxaMm4Nclv7P9jbReZkkbOImQOY0Ymlwe4guIFCKUGH7S6uxi09DDtGuSLeE5s1tbK4BwwPPJyDEwSgcmaxnJ+E86hoKgVXJRdoNW1Wh0VF3r30YiysM8UjOcwOcHNcMswauoQAK66CmaJOE4yYupJpCGsbHQNqaEHEdajtXZVpqUGjnpztJMZvZjsZwk4XUcM9x/vVVoSzQXoTWjlkPtiPJsDqg0IrvwV0aOJ47hXjny1G1Npe2bxV4ps2mw2y0j3Yg50bdDhJAaNaZHnyGu/StdVZJx33+39/YpJry9+/E6PHAD8lZ6ta0/KygmuL3mtNee873GtOs6R4Ir4yFYf9CyktDMpJAcQZvLW4q4pDXurU55KP8ArH3/AGP+0vf9EO/76jsMQZGayU5rDQ66veaVJ35mpUTmoKy3LQg5u72OI7S7QPmeQHF0juk4cTub1+npelQ/zmTOpbuwLTZa7G0EclWu3UIoa54Tlr6q06ak7sqpuK0Ie1WzbojiZp7p4b8J6uBU3cH4EWzrxE3HenKDA889vE0qPvXHiaGXvR2O7DYjP3Zbo2mxt+/ktoBcfk30ZJnoPdd3HyJVMNV7Kd3s9zTEUu0hputjsoK9s8Y9QAgBAYL2nw86B/VI0/uEfFcuJWzOXELZlFcIYyOWaVuIAtYBTeaYqfaHgoo2jFyYpWjFyZBvix8lIQ3oO5zD9E/d9yzqwyyMqkMstC82J2iMLxDIfknkBv0HuNB3E/fxVqNTK7cFqNTK7PY6Yu07QQAgBAc19oe0rYbdZasL22UumcARznSMdGxvURWufELnqzamtDaEbxepQ7Zbevt1iks8UGDlQA5/KYi2hDiAzCCdKd6o8RfRqxZUrap3MNtBZXvEbw3Mto/XIj+5WFCplzRNKsM1pELZqF0UoDgKOBaT28QrV5qUSKUXGRd3Jtlarus0tjs8cTaySO5Y4jJV1BWhOGoaAAeoZLdV04mfZWZDhtxdByskbZJGOILnElwDzznNJ940GZFczSi56clTqeDNZrND9j2C+GuLRQtoRQEZdlQtq0ozg0ZU04yuSnWGriB/wDotqU88EzOpHLJoVK1rAeU9wVHY7MDxyXNmdKcornY3y9pBN8FaLWf82QhumEE0GdKE10HAb/WkVbSO/v6/Ys3fV7e/odd2JZapYWsdI3kQKF7GBhdxbGRSnAv1OdKHS0knovN/j8mT0d3v792E7W7awWTDBFUBuUjoqfJsGrWbsXXu7VS93liWUdM0hEftEsxstbG11c2tD2FoB3uz6We/jWqmpLs+6txCDn3nsci2i2kfPK5kbi97zRzxmSTqGn4q9KhbvzFSr/jEm3JdAiGJ1C8+A6gutJvVmDdtEW7Dr2qUk07hu1jQXfbGzt5KWhcQaE++N+Xzhv8AHsxlHLoy176ow21FxugkxMqN7TxpurxCzTyvK9mXtm7y3RKue8xK2h6Y6QyHeFwV6HZvTY9HD1+0Wu52P2c37ysXIPPykQ5tTm6LQH9nTswruwdbNHI919jjxdLLLMtn9zYrtOMEAIDJe0qGtmY75sra9jmub6kLDELumGIXdMmLyjjs0cYbHITVzw7MNJzFab86dyzc1GCW5RzUYJbjVsvJk0GFzWsfGRyYaDQtpQt30/4UOanDXRoq5qcddLFjsBdQkm5Z9MEJ5tfel3fZGfaW8FFGKvmYoxV7s6W2QHQjxXWpJ7M6lJPZilYsCAEBFt4AYXEDmkO8CPgl7AxO3G07o4zjsLbRAff5Q0HWaMqztCrKMZqz1LRk4u6OayWlsjHksIDXijcZc5rcgKSForTTMfevKeVVNNjuV3HXcr7a0CpbnQ80kYSRX3mgkA04FWunoVswvOzYnh9aB7WnTfofgqwdlYtJXdxNhiAL4ycntIrpTgUm9FIR6EF1maBUvzHWFpdvgpZD14WhnMkMga4inSDTloQopqSbSEnFq7FOtQfG1z346E0zBBNaNxH3jrQdamWdy1EcqWg1JZqPEkhxOyLIyMmOO91Tzn8Nw7VCn3csfX3wTl1uyTYLRLZyZXSSRuINGNeaAH3n0NCTw8eCu5JrJD1/BRR/yn6fkjRWU2h3KS1EINWtJoZDXMng3r8OKs5Kl3Y/N9iFF1NXt9yFfN7OmdyFmHNPNJbkMIywt4MA3/g2o0VHvz39/UipUb7sS0uW5mQjcXmlXfAdS6Gm7NmKaWiLcNK1KAK8FWOxMtwbJRwOYp3EGooQdxyUOzdmSrpGhitDLVGY5aYgOzEB7zeB4jd2FYyjwy9+Uc8vixGCYujcHFpqcOeQ4jceIWat8kti+qeeO51D2Wxx2ki0QPLZIiBLGXNGThnkGElhzocsxxCmlhIwlmTdy9TFSnG1lY62uw5AQAgKjayIOskwIB5tc86UINR1jUdiyru1Nsyru1Ns5TZtl2PDnGWQBtKl0pGunRC4qalOLldJLwOKmpTjmul5Hv6JwkEtc6TCKkcrNWnEAnNS4yabjJO3gizjJpuMk7eCJVgHItwxFzRrQOdr3lcvaS6nLnl1J1nvWVjg4SOqDWhJIPUQinJO6YU5J3TOjXPebbRGHt10c3e128L1qNVVI3R6tKqqkbonLU1BAM2wcx3YVWfyslbmUceTJBFYzqNaV6uCyhKxZowu2tzwQsL4QWjFGSAeaQ8PGfe0U7SodGGZaFlUlZ6mMkkBC1yRXBTNLqQ5jVFCK2QcmyumBGYJRxTVmQm0VEsYqpewW4/aLC5+Eg5BtKanwRBjt32Ah7AXOoHVAzbQ8RnrkoklYmLdzQyuMUrXucSCMmkAgEU5wHHx1XK6DtZG6qq92SbE/FITIKYalueTq1zcdywqQSWjNYyu9Rqa1xznAXgtORFS0nTIaZdiZJ09bDNGelx27LtjirgGpOZNTTcK8F3Ue9FSkctTR2RYNIqO34FWclda+7MhJ2ZJie3eRu3qXVguUQqcuh5FPGOkRoOPVwWca0FFal3Tk3se2i0QkksqchTmkjLETr2hFWje/wDA7OVh+7G1lY0Airq1pTRpPHgEnNNJWZCjbkmWbYzl58AlLOWL8y3FhABfWlRXMAa71kqClLcv2rStY0ezXs7nsNpbNC9nCTA+Rgew9IOikxim8UcCD4LrsjA6apAIAQEa84ccMjfnMePFpCpUV4tFJq8Wjm9zyNwTBwxAsDqVp0a7xpuXBhWnCSZw4ZpwkmF3TMfijYzBjBBeHFxA1zxDQ6d6vRlGV4xja/JajKMrxjG1+SrNRqVwtWdjias7HheoINxsBYHNY6ZxID+axu4tac3EduQ7DxXoYSGVOT5PRwlOyzPk1oK7U09jsPVIG7SOY7sPoolsEZqVtQuU0MhaLvdLPI2b/JYWcxwye3nlpDgcqEq0Z6hrQhHZWzVyY7sxup3ZrXOimUP0as36kd73n4pnRNgOz1m/URHtBPqozjKI/MlnGkEA7I2pnFhuWxMGjWDsaAmdixVXjCA0nI5jUDLMaKMzZKRmdozmzsPwV47kPYuXNyj7T5NVHt5fgst/MrL39n9pYHyF0OENL+k6tMOIimHWivZ2RW4/AzDC2mRwD0WcYRcMzReUpZrJl3aLKwNHNzy48FZUIdCO0l1KK3sGM0yFWjyJUqKWy92Ktt7nuzkdZ6/Sb5Y3fFJcBGxtL6Mkp9Kn2WD71bhleUNXK2s46g8+ADfiqVOEWjszcbLx1tYPzYpD3udGB/8ASmmGbdaFQQAgBACA5LaLJaoZnthjqAXND8cYaRXg6p3cNy8H9VGjOSUvDY8+FKdNvKxpzbecjyAB1rOR4hkS0eMnKN+9bwj/ACaONV7y+gn8y2o6vs7ewSP/AKVxfq6fR/Qy/TR6i4tnpvftDKfQgI83Sn0VZYxcR+v9E/p4eJq7HajG0NrUNAA3ZDIZArKWKm+h0XLCx3yQ4YqYTrT1W2Ex0qU+9s9/yWjPqaJrgRUZg6L6eMlJXRseSDI9hR7Ay7iuU0Ilu6B/G9AVFVIEkqQNvKAYeUBDnKkgpb1PMKkkxO1locHxhtMwfgrp2bK2ukaV784/2z4UVXt5fgst/M2u28mGyT015F4HbgoFsZmAocLRX5o8wFkv+O3gaP57+Jc26SlO1a8mZnLbbGcoQXAHENT9Gg9VRFmTtkBWSuuZPgxo9Soe6HBora/mdrqeLyPQK3BVbiLqtAa57sQFGZZjVxrlXsVJ6yLR2NhsZehEspoJKNiZzQ+ubpNKBwOhOo6KtBaEM3t320StxBr250LXihFQHDycFcglIAQAgBAY6+WUmcOLv4hiXz0aMX8QcZbXv9LmVu8QSwa1I78h3aLKrjq8azaezenBDk7nsQFMjXry+C4qspSm3JWfoVYtZkHiACVNgay5YiyJoccznQ7gdB+OK+nwOWlRjCUlfpfrwdEYtIsCu8kybyuQ0IduPMPYgKfErA8JQDbigI8hUghzuQgq7dZXSNIZStdDv79yPwJRjNobK8ysxMcKAA1GmfHequa1LqOx0HZi7I5sfKNqWgYcyKYi7Fp2BXkURZ7Q2cSseHEgOFDQjs4Kc7ZWxghlTtb6hW4HJPtzySM9K7upWe5Bkra0GR1QMzTPtp6BZJl2iZs5zS4t5vN3ADUmladVFKbbD2L62TjCDQa8FpwinUl3Uen1mNn7xJVJfMTwbfYNpMU0g1Mh7wyzE/xzhXjsVZ0KwDJx4vePsHAPJoVgSUAIAQAgMftfPHFJile1jXNBDnODRUZZE7xQL5/4hGpDFKcFrZMykne6M5+fYD0ZGyf7bXv/AHYwa+Kh1ouWedJZv3svRk5W9co9DeYPQgtT68LPIz+YGhcWInKrNzqSj6r+LkulN62FttVocaNsU465H2dg/mk+SxapLea8k/wSsPMWYbcTlBZ2ji+0OJ+yyEjzUdpQW8n6L8l1hZdSTZbttOIGV8AblURtkcftOI9FR4iC1in5mkcMk7tmjZPQUzPaVR4mTd0rG+Qn3fa8XNd0h5jj96+p+G45YmFn8y3/ACc9SGVmdnNHEdZ9V0tAh2w8x3YVAKGe0NY0ucaAalSCudtBBnRxdTXC133Jr0JsU157dwQkAslJOYoG/FylJsh2RDs224mrycRGdOe4Dr0AKnLK9hdHov2R0jWFrADStKnU9qlxaRF0WX5e2Nwx5NO/gevqUAvjY452APAcCMiPUFUlFPRlk2tiTs/dZg5SrsQdhw1GYArk7jrqmoZFvqSjHHs9QrFTn7C44aAmhGg4K7d9hYmPZK81ET++g30/sl5PZCyXIw3Z2VxqRSp4jjT1KoqcyzlEmWPZqRujmitAd/vFquqclyQ5roTGbOk0xyE6HQDXEfQK2TqyubwJtlunA00J+ca8WsB9SFbIiLmq2YnEDRGQ6ge+rgKgh8sVagcGxEb1ZIg3F12msbDxFT2nM99SUsCe16WAqqgHqAEBWXxEDhJAOtKgGmmlV838eTUoS/f+DooclDByjxlJhoBXLf3EUVMYsPhnHLSTur3bYhmlyPWSVxJa7Mjf2LkxuHpqnCvSVlLjoy8JO7iySvNNAQASgPKqQJFvbE4OcSAOArrkB1Z+i9L4W1TrdrJtJfW/H8+hEqcpq0SHaH1cTxJK+pzRqRU47HK4uLysh2o813YfRVBlL6zgkH0fiFZbgyMMeHHnq0fFbvcotjHbUdJn1T6qF8z99RwPbMHI/WHonI4L+zGtob+z6hRLZkotb6PNHb96oiSksW001ltLGMOKN9MUbtMzmWn3T5dSlpO46HWrnvJk8eNleBB1BpWh8Vm1ZklfaHNxjlM2nI107VeDsyrLFtzMNHMoWmh/fByO/IlbFRX5r7BnX/2YvRSAF1jjvB04PL/7IBt8MDOlIBpq5ozBJHmVFwRJb0sUdAXg5CgGJ2QBA06iUuB2G94S3GxhoRWuEDL8BVzomxeWODG1rq0xAGlNKitKq9iC7sXNaGjQfHNSCwjkQEhr0A8qgEBCvUc0HgfvXifHYXoRl0f3TNqL1M2xzmF1GOOZHAUBNDU9S4K88PiKNLNUs4qz0b6fgulKLdkMfnOGIl008MZO50jAe/PsWOJm6tOFGjGTjHm27LQVm2wO0ln917n/AO1HLJ5saQuJYap0t+7SNUm+Bt9/j3ILQ7tayP8AmPafJWWGfLXv9kW7Kb4G3XvOejZ2j/cmA8o2O9VZYePMvRf2iyoTG3Wy1HfAz9iSTzLmeiuqVNdX6L8l1h3ywDSQ4SOxl2pph7gM6LRTtDItjWFJRHHzmtfHsG9d2BxfZTyy+VmOJoZ43W6PZzzT2H0XuSVmeYmZS9XfIyfVJ8BVCTIQzYi7dzfvWz3KIyO045zOw+qLcngf2XGTvrD0UcjgvbL/ANQ2n0fUKJbP30CLO+TzR2qqJMdbP+rj7P6lbr+/4IOtbDClnf1u/wDhipLcstg2jZ8jIfonzyUIgytw3rNA/DG8hhDiWHNtcswDoexbc2Kjt67SWqj/AJZwAaTzQ1tMq6gVST0YS1MRbr/klqJXzd8j3Do0zFeKLUWNlcFnZyLXNbUOdUHWoB49ylJBti7YzM9Qb5AlT1INVd1kHJMafmNB8KFYQ4Ls19imFANKBdJQsoXICZE5ASGuQE9VAICu2gjxWd4zGQ0JBpUVo4EEdoXF8QV8PL3yb4ZJ1Umc/muiEg4omSUNPlaybq1JkxLyqNOPYdq3Le1o2R2zdqmSKXmPWSEMNGtiYKaRgDhwAWGISy3UJLxdzale+sk/BEslchuJqgDEgEl6ASXIQR7dbBGzEddAOJOi0p03OVkStyLZL5DtQA05AjdXSvUvapYtuShKyXBhiPhyjTc6d2+blVeWcMgGpY4eRXdY8lGTslkkz+TcaimlP4qK+a+yfv8Aci3VjFq2XllLSQGgCmZqfJVcZt6Fk4pEmx7LGKvygFczl/dWjCS3ZDkug4yxxNfi5XE4UNGkE5fRbmrZOrK5hV4QuewPZmG5ubhId4HPuVZprVExs9GZJ4xWxhAyp8HFIyTWnvYlxaOubIilnP1j/C0KstxwG0w/w7/2R4uChbkGKsTPlD1NPmQtv8ivBFvo8yX6rh5UVZbe+pK3Ma5ypYsbq4XlrIwPm1I3Zjh3q8NistyVaH4nOA1J9QAFMn3ZBbo3ULcwqw+YMtrKtypbWdyAnxFASWoCxVQCAYt7MUbxxa70WOIjmpSj4M0pO00/EwL5QA4EnOhoK1NNdM14uDq2w84KSi76a26HoV4f/WMmrojNka01DKbi52VB1l1Cueqrx1qZn01f1NYOz0hZeQ1LfdnBoZo68GuDj9ltSudUaj4ZvdPYZdfsfusmd2RPaPtSBo81dYefNvUsoSeyYyb4kI5sBH+7Ixv8vGr/AKdcy9F+bGioVHwNOt1oO+FnY18nmSz0VlRgur+n5LLDS5YhzpTrO/sY2No82k+atkguPuXWGXLYkQitSXPP03udr1E08lZabaGkaMI7IWKAUAAHAAAeSixqFns0rzhjwZDV5NafVAzpxqvawdbtIWe6Pm/iGG7KeaOz+g+24pz0pQPqRgfxly6zzxX6PfOfK79st8mUQHn6PxD/AE2k8XDEfEqQLNgA0AHYFAIk9hIOJuvr1FAUV6XEHHloW85tS+PfWmZb19W/d14Tp2eaPoaxndWZo9lHA2cEby7yNPgq3T1RDVtBvat1LO7rc0eYPwVo7kGQu485/wBUeZP3LVfMVexX31/lv6yB+8FnN2ReK1M2Lte7otcewLNVFwWym2u6xygCkMh5oGgbw+cQtYtpKyKSWu5YWS45jIHOwNGJriKkmgINMhRLSejF0jXWZtStIxsyrZcWaNXILKBiAnwhASmoCwVQCACEByGawF8j2vkl5peaCR7QMJ6IDC3zXhUMPGUnHRW8Ln0VeUKUIzUb3tzbcr/yGKoPJM7X0e7zB9UlKGXut/S30N6dOal3lFLzuSmmmQy7MvRc51nhKA8LkAkuQgSXqQIfKBmSAOvJEiG7bkV17RbpA48Gc8+DarRUpvgrnT2Kiz2ycTidvMLTVocQOb80jgRWvau2muztYiVLtYOE9mdgum0stMTZWb8iPmuGoK9KMlJXR8tWoypTcJD77J1KxiMOsaAZfYkBGlsHUgK603eQcTNeG4jgfvQHlnphOEUzNRpRxzNetZyhfYlMgX3YDNHgDg3nA1pXSu6oVezfDJUlyUrbjhj6cxqdRiDa06hmp7Pq2M3RDkdkszejE554lrnfvPyUqnHoM7JbHv8Acha0fSIHk0H1V7FRwQzO1eG/Ub8XVQD8V04uk57u1xp4DJSC6u6wBgo1oHYpQLiGFATI40BLjYgJDWoCaqgEAIDmd6PENslrkMbq/tjGPULyqbVPEyv4/XU92tF1cFHLq9PpoUjvnEk9ZJp4aDwXLOrOXdbO+lh6cO8o2ZDlvaEGhlZX5oIc77LalVVKb2Rr2keow++me6yR37ODzkwq6w8xmfCfv9yPJfDz0Y2j6z8/BrSPNXWG6sd98Ed9vlPvtA+izPxc4+i0VCCJyS5f0GHyOPSkkd+2W/y8KuqcFsh2a5b9fxYa5Nta4W14kAn7RqfNXLKEFwLMpQtc85RBc2Xs4tbmPkz+TcAMPF+4jhQV8RwXTh09XweJ8XlDux/y/g6XGcQXUeIL/J0Al1lQDTrKlgNOsY4KLAr7bcjXVILmOOVW007CCEsCqk2Vaek57/rucR9mtPJLA8j2ea3otaOwAIBz81dSAULt6kA6y7+pLAkxWJTYEyKyoCZHAgJDIkA+yNAOhiAeVQCAEByP2mRO/LqBzxjZGQGOLakksrUZ15tNdwXDWpxdS9tWfRfD5R/S3k9Ff8mUtdihY/C9hlc3pFxxZ7w3lA4ntNFNowdvtoXg6lWPaQUUuL6v+hmc4SQA5rdwcKGm6oGXgqSVmdlGblDW1+bO6GC9VNRBepIueF6C4kyIQ3bVkmz3fNJ0IpHdjTTxOSuqcnwc08ZRjvJff7FrZtj7W/VjWfWcPRtVdUJHNP4nSXypst7L7PXH/Mm7mN+JPwWiw65Zyz+Kz/xivPX8GrubZuOAANqabzqt4xSVkeXVnKpJzluzV2SOgVjMlBii4AxpcCTElwJMKm4EmzpcDbrMgGzZUAk2RAH5KgFCyhAKFlQDjbOgHWxJcCwxRcCw1QD2iA9QAgBAcw9rBLZ7PI3UNcAetjg4V+0uatpJM9v4ZFTo1Kb5/lGHtdqZI8vBe0uzLWgE134XBwyPWqXTldM6FCdOkqdSMWls27LzQ9abNaLQ5pZBJRrQwEg5gby51BVWlGc3sVw9ahhotOabbvpt5EmzbF2p3SDGD6TqnwaD6oqEuWRP4rTXyxb+hbWb2ffrJiepjQPM1V1Qjyzmn8UqP5Ul9fwW9l2IszdWOf8AWcT5CgWipQXBzTxteW8vTT7FzZLlij6ETG9jR6q602OaUnLVu5PZZUIJDLMgHmwKSB5kKlEMkxsUMqO0UA9QAgBAFEB5RAGFAeYUAYEuAwpcBhQHtEB6gBACAEAIAQAgK6+LlhtIAmja/CatqNCdVDSe5pCrOHytr9ivj2fjj6DGN+q0D0ViG76sd/IaKAeiyoSKFmQDjbOhA42BAONhQDgiUkChGguONYlyBVFBB6gBACAEAIAQAgBACAEAIAQAgBACAEAIAQAgBAeEIBJjQm4kxILhySC56I0Fz3Ague4UB7RCD1ACAEAIAQAgBACAEAIAQAgBACAEAIAQAgBACAEAIAQAgBACAEAIAQAgBACAEAIAQAgBACAEAIAQAgBACAEAIAQAgBACAEAIAQAgBACAEAIAQAgBACAEAIAQAgBACAEAIAQAgBACAEAIAQAgBACAEB//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717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5021" y="5032064"/>
            <a:ext cx="2952328" cy="83978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a:xfrm>
            <a:off x="551777" y="116632"/>
            <a:ext cx="7404599" cy="792088"/>
          </a:xfrm>
          <a:prstGeom prst="rect">
            <a:avLst/>
          </a:prstGeom>
        </p:spPr>
        <p:style>
          <a:lnRef idx="0">
            <a:schemeClr val="accent1"/>
          </a:lnRef>
          <a:fillRef idx="1001">
            <a:schemeClr val="lt1"/>
          </a:fillRef>
          <a:effectRef idx="3">
            <a:schemeClr val="accent1"/>
          </a:effectRef>
          <a:fontRef idx="minor">
            <a:schemeClr val="lt1"/>
          </a:fontRef>
        </p:style>
        <p:txBody>
          <a:bodyPr rtlCol="0" anchor="ctr"/>
          <a:lstStyle/>
          <a:p>
            <a:pPr algn="ctr"/>
            <a:endParaRPr lang="fr-FR"/>
          </a:p>
        </p:txBody>
      </p:sp>
      <p:sp>
        <p:nvSpPr>
          <p:cNvPr id="16" name="Titre 1"/>
          <p:cNvSpPr txBox="1">
            <a:spLocks/>
          </p:cNvSpPr>
          <p:nvPr/>
        </p:nvSpPr>
        <p:spPr>
          <a:xfrm>
            <a:off x="323528" y="312738"/>
            <a:ext cx="7404985" cy="488743"/>
          </a:xfrm>
          <a:prstGeom prst="rect">
            <a:avLst/>
          </a:prstGeom>
        </p:spPr>
        <p:txBody>
          <a:bodyPr vert="horz" lIns="45720" tIns="0" rIns="45720" bIns="0"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a:lstStyle>
          <a:p>
            <a:r>
              <a:rPr lang="fr-FR" sz="3200" cap="none" spc="50" dirty="0" smtClean="0">
                <a:ln w="11430"/>
                <a:solidFill>
                  <a:srgbClr val="7030A0"/>
                </a:solidFill>
                <a:effectLst>
                  <a:outerShdw blurRad="76200" dist="50800" dir="5400000" algn="tl" rotWithShape="0">
                    <a:srgbClr val="000000">
                      <a:alpha val="65000"/>
                    </a:srgbClr>
                  </a:outerShdw>
                </a:effectLst>
              </a:rPr>
              <a:t>             BÂTIMENTS PERFORMANTS </a:t>
            </a:r>
            <a:r>
              <a:rPr lang="fr-FR" sz="4000" cap="none" spc="50" dirty="0" smtClean="0">
                <a:ln w="11430"/>
                <a:solidFill>
                  <a:srgbClr val="7030A0"/>
                </a:solidFill>
                <a:effectLst>
                  <a:outerShdw blurRad="76200" dist="50800" dir="5400000" algn="tl" rotWithShape="0">
                    <a:srgbClr val="000000">
                      <a:alpha val="65000"/>
                    </a:srgbClr>
                  </a:outerShdw>
                </a:effectLst>
              </a:rPr>
              <a:t>.</a:t>
            </a:r>
            <a:endParaRPr lang="fr-FR" sz="4000" cap="none" spc="50" dirty="0">
              <a:ln w="11430"/>
              <a:solidFill>
                <a:srgbClr val="7030A0"/>
              </a:solidFill>
              <a:effectLst>
                <a:outerShdw blurRad="76200" dist="50800" dir="5400000" algn="tl" rotWithShape="0">
                  <a:srgbClr val="000000">
                    <a:alpha val="65000"/>
                  </a:srgbClr>
                </a:outerShdw>
              </a:effectLst>
            </a:endParaRPr>
          </a:p>
        </p:txBody>
      </p:sp>
      <p:sp>
        <p:nvSpPr>
          <p:cNvPr id="19" name="Rectangle 18"/>
          <p:cNvSpPr/>
          <p:nvPr/>
        </p:nvSpPr>
        <p:spPr>
          <a:xfrm>
            <a:off x="183293" y="3294975"/>
            <a:ext cx="4028667" cy="369332"/>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r>
              <a:rPr lang="fr-FR" b="1" dirty="0" smtClean="0"/>
              <a:t>La  </a:t>
            </a:r>
            <a:r>
              <a:rPr lang="fr-FR" b="1" dirty="0"/>
              <a:t>«maison  neutre  en  carbone</a:t>
            </a:r>
            <a:r>
              <a:rPr lang="fr-FR" dirty="0" smtClean="0"/>
              <a:t>»</a:t>
            </a:r>
            <a:endParaRPr lang="fr-FR" dirty="0"/>
          </a:p>
        </p:txBody>
      </p:sp>
      <p:sp>
        <p:nvSpPr>
          <p:cNvPr id="20" name="Rectangle 19"/>
          <p:cNvSpPr/>
          <p:nvPr/>
        </p:nvSpPr>
        <p:spPr>
          <a:xfrm>
            <a:off x="180336" y="2629428"/>
            <a:ext cx="3743592" cy="369332"/>
          </a:xfrm>
          <a:prstGeom prst="rect">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a:spAutoFit/>
          </a:bodyPr>
          <a:lstStyle/>
          <a:p>
            <a:r>
              <a:rPr lang="fr-FR" b="1" dirty="0" smtClean="0"/>
              <a:t>Le </a:t>
            </a:r>
            <a:r>
              <a:rPr lang="fr-FR" b="1" dirty="0"/>
              <a:t>bâtiment « vert </a:t>
            </a:r>
            <a:r>
              <a:rPr lang="fr-FR" b="1" dirty="0" smtClean="0"/>
              <a:t>», </a:t>
            </a:r>
            <a:r>
              <a:rPr lang="fr-FR" b="1" dirty="0"/>
              <a:t>«durable </a:t>
            </a:r>
            <a:r>
              <a:rPr lang="fr-FR" b="1" dirty="0" smtClean="0"/>
              <a:t>» </a:t>
            </a:r>
            <a:endParaRPr lang="fr-FR" b="1" dirty="0"/>
          </a:p>
        </p:txBody>
      </p:sp>
      <p:sp>
        <p:nvSpPr>
          <p:cNvPr id="21" name="Rectangle 20"/>
          <p:cNvSpPr/>
          <p:nvPr/>
        </p:nvSpPr>
        <p:spPr>
          <a:xfrm>
            <a:off x="180335" y="3919322"/>
            <a:ext cx="4463673" cy="369332"/>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fr-FR" b="1" dirty="0" smtClean="0"/>
              <a:t>Le </a:t>
            </a:r>
            <a:r>
              <a:rPr lang="fr-FR" b="1" dirty="0"/>
              <a:t>bâtiment « intelligent</a:t>
            </a:r>
            <a:r>
              <a:rPr lang="fr-FR" b="1" dirty="0" smtClean="0"/>
              <a:t>»</a:t>
            </a:r>
            <a:endParaRPr lang="fr-FR" b="1" dirty="0"/>
          </a:p>
        </p:txBody>
      </p:sp>
      <p:pic>
        <p:nvPicPr>
          <p:cNvPr id="23"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86776" y="1781821"/>
            <a:ext cx="4326421" cy="2615918"/>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Ellipse 17"/>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08</a:t>
            </a:r>
            <a:endParaRPr lang="fr-FR" sz="2000" dirty="0">
              <a:latin typeface="Times New Roman" panose="02020603050405020304" pitchFamily="18" charset="0"/>
              <a:cs typeface="Times New Roman" panose="02020603050405020304" pitchFamily="18" charset="0"/>
            </a:endParaRPr>
          </a:p>
        </p:txBody>
      </p:sp>
      <p:sp>
        <p:nvSpPr>
          <p:cNvPr id="22" name="Rectangle 21"/>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219393510"/>
      </p:ext>
    </p:extLst>
  </p:cSld>
  <p:clrMapOvr>
    <a:masterClrMapping/>
  </p:clrMapOvr>
  <mc:AlternateContent xmlns:mc="http://schemas.openxmlformats.org/markup-compatibility/2006" xmlns:p14="http://schemas.microsoft.com/office/powerpoint/2010/main">
    <mc:Choice Requires="p14">
      <p:transition spd="slow" p14:dur="20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217">
                                          <p:stCondLst>
                                            <p:cond delay="0"/>
                                          </p:stCondLst>
                                        </p:cTn>
                                        <p:tgtEl>
                                          <p:spTgt spid="16"/>
                                        </p:tgtEl>
                                      </p:cBhvr>
                                    </p:animEffect>
                                    <p:anim calcmode="lin" valueType="num">
                                      <p:cBhvr>
                                        <p:cTn id="8" dur="683"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249"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249" tmFilter="0, 0; 0.125,0.2665; 0.25,0.4; 0.375,0.465; 0.5,0.5;  0.625,0.535; 0.75,0.6; 0.875,0.7335; 1,1">
                                          <p:stCondLst>
                                            <p:cond delay="249"/>
                                          </p:stCondLst>
                                        </p:cTn>
                                        <p:tgtEl>
                                          <p:spTgt spid="16"/>
                                        </p:tgtEl>
                                        <p:attrNameLst>
                                          <p:attrName>ppt_y</p:attrName>
                                        </p:attrNameLst>
                                      </p:cBhvr>
                                      <p:tavLst>
                                        <p:tav tm="0" fmla="#ppt_y-sin(pi*$)/9">
                                          <p:val>
                                            <p:fltVal val="0"/>
                                          </p:val>
                                        </p:tav>
                                        <p:tav tm="100000">
                                          <p:val>
                                            <p:fltVal val="1"/>
                                          </p:val>
                                        </p:tav>
                                      </p:tavLst>
                                    </p:anim>
                                    <p:anim calcmode="lin" valueType="num">
                                      <p:cBhvr>
                                        <p:cTn id="11" dur="125" tmFilter="0, 0; 0.125,0.2665; 0.25,0.4; 0.375,0.465; 0.5,0.5;  0.625,0.535; 0.75,0.6; 0.875,0.7335; 1,1">
                                          <p:stCondLst>
                                            <p:cond delay="496"/>
                                          </p:stCondLst>
                                        </p:cTn>
                                        <p:tgtEl>
                                          <p:spTgt spid="16"/>
                                        </p:tgtEl>
                                        <p:attrNameLst>
                                          <p:attrName>ppt_y</p:attrName>
                                        </p:attrNameLst>
                                      </p:cBhvr>
                                      <p:tavLst>
                                        <p:tav tm="0" fmla="#ppt_y-sin(pi*$)/27">
                                          <p:val>
                                            <p:fltVal val="0"/>
                                          </p:val>
                                        </p:tav>
                                        <p:tav tm="100000">
                                          <p:val>
                                            <p:fltVal val="1"/>
                                          </p:val>
                                        </p:tav>
                                      </p:tavLst>
                                    </p:anim>
                                    <p:anim calcmode="lin" valueType="num">
                                      <p:cBhvr>
                                        <p:cTn id="12" dur="62" tmFilter="0, 0; 0.125,0.2665; 0.25,0.4; 0.375,0.465; 0.5,0.5;  0.625,0.535; 0.75,0.6; 0.875,0.7335; 1,1">
                                          <p:stCondLst>
                                            <p:cond delay="621"/>
                                          </p:stCondLst>
                                        </p:cTn>
                                        <p:tgtEl>
                                          <p:spTgt spid="16"/>
                                        </p:tgtEl>
                                        <p:attrNameLst>
                                          <p:attrName>ppt_y</p:attrName>
                                        </p:attrNameLst>
                                      </p:cBhvr>
                                      <p:tavLst>
                                        <p:tav tm="0" fmla="#ppt_y-sin(pi*$)/81">
                                          <p:val>
                                            <p:fltVal val="0"/>
                                          </p:val>
                                        </p:tav>
                                        <p:tav tm="100000">
                                          <p:val>
                                            <p:fltVal val="1"/>
                                          </p:val>
                                        </p:tav>
                                      </p:tavLst>
                                    </p:anim>
                                    <p:animScale>
                                      <p:cBhvr>
                                        <p:cTn id="13" dur="10">
                                          <p:stCondLst>
                                            <p:cond delay="244"/>
                                          </p:stCondLst>
                                        </p:cTn>
                                        <p:tgtEl>
                                          <p:spTgt spid="16"/>
                                        </p:tgtEl>
                                      </p:cBhvr>
                                      <p:to x="100000" y="60000"/>
                                    </p:animScale>
                                    <p:animScale>
                                      <p:cBhvr>
                                        <p:cTn id="14" dur="62" decel="50000">
                                          <p:stCondLst>
                                            <p:cond delay="253"/>
                                          </p:stCondLst>
                                        </p:cTn>
                                        <p:tgtEl>
                                          <p:spTgt spid="16"/>
                                        </p:tgtEl>
                                      </p:cBhvr>
                                      <p:to x="100000" y="100000"/>
                                    </p:animScale>
                                    <p:animScale>
                                      <p:cBhvr>
                                        <p:cTn id="15" dur="10">
                                          <p:stCondLst>
                                            <p:cond delay="492"/>
                                          </p:stCondLst>
                                        </p:cTn>
                                        <p:tgtEl>
                                          <p:spTgt spid="16"/>
                                        </p:tgtEl>
                                      </p:cBhvr>
                                      <p:to x="100000" y="80000"/>
                                    </p:animScale>
                                    <p:animScale>
                                      <p:cBhvr>
                                        <p:cTn id="16" dur="62" decel="50000">
                                          <p:stCondLst>
                                            <p:cond delay="502"/>
                                          </p:stCondLst>
                                        </p:cTn>
                                        <p:tgtEl>
                                          <p:spTgt spid="16"/>
                                        </p:tgtEl>
                                      </p:cBhvr>
                                      <p:to x="100000" y="100000"/>
                                    </p:animScale>
                                    <p:animScale>
                                      <p:cBhvr>
                                        <p:cTn id="17" dur="10">
                                          <p:stCondLst>
                                            <p:cond delay="616"/>
                                          </p:stCondLst>
                                        </p:cTn>
                                        <p:tgtEl>
                                          <p:spTgt spid="16"/>
                                        </p:tgtEl>
                                      </p:cBhvr>
                                      <p:to x="100000" y="90000"/>
                                    </p:animScale>
                                    <p:animScale>
                                      <p:cBhvr>
                                        <p:cTn id="18" dur="62" decel="50000">
                                          <p:stCondLst>
                                            <p:cond delay="626"/>
                                          </p:stCondLst>
                                        </p:cTn>
                                        <p:tgtEl>
                                          <p:spTgt spid="16"/>
                                        </p:tgtEl>
                                      </p:cBhvr>
                                      <p:to x="100000" y="100000"/>
                                    </p:animScale>
                                    <p:animScale>
                                      <p:cBhvr>
                                        <p:cTn id="19" dur="10">
                                          <p:stCondLst>
                                            <p:cond delay="678"/>
                                          </p:stCondLst>
                                        </p:cTn>
                                        <p:tgtEl>
                                          <p:spTgt spid="16"/>
                                        </p:tgtEl>
                                      </p:cBhvr>
                                      <p:to x="100000" y="95000"/>
                                    </p:animScale>
                                    <p:animScale>
                                      <p:cBhvr>
                                        <p:cTn id="20" dur="62" decel="50000">
                                          <p:stCondLst>
                                            <p:cond delay="688"/>
                                          </p:stCondLst>
                                        </p:cTn>
                                        <p:tgtEl>
                                          <p:spTgt spid="16"/>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217">
                                          <p:stCondLst>
                                            <p:cond delay="0"/>
                                          </p:stCondLst>
                                        </p:cTn>
                                        <p:tgtEl>
                                          <p:spTgt spid="15"/>
                                        </p:tgtEl>
                                      </p:cBhvr>
                                    </p:animEffect>
                                    <p:anim calcmode="lin" valueType="num">
                                      <p:cBhvr>
                                        <p:cTn id="24" dur="683"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5" dur="249"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6" dur="249" tmFilter="0, 0; 0.125,0.2665; 0.25,0.4; 0.375,0.465; 0.5,0.5;  0.625,0.535; 0.75,0.6; 0.875,0.7335; 1,1">
                                          <p:stCondLst>
                                            <p:cond delay="249"/>
                                          </p:stCondLst>
                                        </p:cTn>
                                        <p:tgtEl>
                                          <p:spTgt spid="15"/>
                                        </p:tgtEl>
                                        <p:attrNameLst>
                                          <p:attrName>ppt_y</p:attrName>
                                        </p:attrNameLst>
                                      </p:cBhvr>
                                      <p:tavLst>
                                        <p:tav tm="0" fmla="#ppt_y-sin(pi*$)/9">
                                          <p:val>
                                            <p:fltVal val="0"/>
                                          </p:val>
                                        </p:tav>
                                        <p:tav tm="100000">
                                          <p:val>
                                            <p:fltVal val="1"/>
                                          </p:val>
                                        </p:tav>
                                      </p:tavLst>
                                    </p:anim>
                                    <p:anim calcmode="lin" valueType="num">
                                      <p:cBhvr>
                                        <p:cTn id="27" dur="125" tmFilter="0, 0; 0.125,0.2665; 0.25,0.4; 0.375,0.465; 0.5,0.5;  0.625,0.535; 0.75,0.6; 0.875,0.7335; 1,1">
                                          <p:stCondLst>
                                            <p:cond delay="496"/>
                                          </p:stCondLst>
                                        </p:cTn>
                                        <p:tgtEl>
                                          <p:spTgt spid="15"/>
                                        </p:tgtEl>
                                        <p:attrNameLst>
                                          <p:attrName>ppt_y</p:attrName>
                                        </p:attrNameLst>
                                      </p:cBhvr>
                                      <p:tavLst>
                                        <p:tav tm="0" fmla="#ppt_y-sin(pi*$)/27">
                                          <p:val>
                                            <p:fltVal val="0"/>
                                          </p:val>
                                        </p:tav>
                                        <p:tav tm="100000">
                                          <p:val>
                                            <p:fltVal val="1"/>
                                          </p:val>
                                        </p:tav>
                                      </p:tavLst>
                                    </p:anim>
                                    <p:anim calcmode="lin" valueType="num">
                                      <p:cBhvr>
                                        <p:cTn id="28" dur="62" tmFilter="0, 0; 0.125,0.2665; 0.25,0.4; 0.375,0.465; 0.5,0.5;  0.625,0.535; 0.75,0.6; 0.875,0.7335; 1,1">
                                          <p:stCondLst>
                                            <p:cond delay="621"/>
                                          </p:stCondLst>
                                        </p:cTn>
                                        <p:tgtEl>
                                          <p:spTgt spid="15"/>
                                        </p:tgtEl>
                                        <p:attrNameLst>
                                          <p:attrName>ppt_y</p:attrName>
                                        </p:attrNameLst>
                                      </p:cBhvr>
                                      <p:tavLst>
                                        <p:tav tm="0" fmla="#ppt_y-sin(pi*$)/81">
                                          <p:val>
                                            <p:fltVal val="0"/>
                                          </p:val>
                                        </p:tav>
                                        <p:tav tm="100000">
                                          <p:val>
                                            <p:fltVal val="1"/>
                                          </p:val>
                                        </p:tav>
                                      </p:tavLst>
                                    </p:anim>
                                    <p:animScale>
                                      <p:cBhvr>
                                        <p:cTn id="29" dur="10">
                                          <p:stCondLst>
                                            <p:cond delay="244"/>
                                          </p:stCondLst>
                                        </p:cTn>
                                        <p:tgtEl>
                                          <p:spTgt spid="15"/>
                                        </p:tgtEl>
                                      </p:cBhvr>
                                      <p:to x="100000" y="60000"/>
                                    </p:animScale>
                                    <p:animScale>
                                      <p:cBhvr>
                                        <p:cTn id="30" dur="62" decel="50000">
                                          <p:stCondLst>
                                            <p:cond delay="253"/>
                                          </p:stCondLst>
                                        </p:cTn>
                                        <p:tgtEl>
                                          <p:spTgt spid="15"/>
                                        </p:tgtEl>
                                      </p:cBhvr>
                                      <p:to x="100000" y="100000"/>
                                    </p:animScale>
                                    <p:animScale>
                                      <p:cBhvr>
                                        <p:cTn id="31" dur="10">
                                          <p:stCondLst>
                                            <p:cond delay="492"/>
                                          </p:stCondLst>
                                        </p:cTn>
                                        <p:tgtEl>
                                          <p:spTgt spid="15"/>
                                        </p:tgtEl>
                                      </p:cBhvr>
                                      <p:to x="100000" y="80000"/>
                                    </p:animScale>
                                    <p:animScale>
                                      <p:cBhvr>
                                        <p:cTn id="32" dur="62" decel="50000">
                                          <p:stCondLst>
                                            <p:cond delay="502"/>
                                          </p:stCondLst>
                                        </p:cTn>
                                        <p:tgtEl>
                                          <p:spTgt spid="15"/>
                                        </p:tgtEl>
                                      </p:cBhvr>
                                      <p:to x="100000" y="100000"/>
                                    </p:animScale>
                                    <p:animScale>
                                      <p:cBhvr>
                                        <p:cTn id="33" dur="10">
                                          <p:stCondLst>
                                            <p:cond delay="616"/>
                                          </p:stCondLst>
                                        </p:cTn>
                                        <p:tgtEl>
                                          <p:spTgt spid="15"/>
                                        </p:tgtEl>
                                      </p:cBhvr>
                                      <p:to x="100000" y="90000"/>
                                    </p:animScale>
                                    <p:animScale>
                                      <p:cBhvr>
                                        <p:cTn id="34" dur="62" decel="50000">
                                          <p:stCondLst>
                                            <p:cond delay="626"/>
                                          </p:stCondLst>
                                        </p:cTn>
                                        <p:tgtEl>
                                          <p:spTgt spid="15"/>
                                        </p:tgtEl>
                                      </p:cBhvr>
                                      <p:to x="100000" y="100000"/>
                                    </p:animScale>
                                    <p:animScale>
                                      <p:cBhvr>
                                        <p:cTn id="35" dur="10">
                                          <p:stCondLst>
                                            <p:cond delay="678"/>
                                          </p:stCondLst>
                                        </p:cTn>
                                        <p:tgtEl>
                                          <p:spTgt spid="15"/>
                                        </p:tgtEl>
                                      </p:cBhvr>
                                      <p:to x="100000" y="95000"/>
                                    </p:animScale>
                                    <p:animScale>
                                      <p:cBhvr>
                                        <p:cTn id="36" dur="62" decel="50000">
                                          <p:stCondLst>
                                            <p:cond delay="688"/>
                                          </p:stCondLst>
                                        </p:cTn>
                                        <p:tgtEl>
                                          <p:spTgt spid="15"/>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17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174"/>
                                        </p:tgtEl>
                                        <p:attrNameLst>
                                          <p:attrName>style.visibility</p:attrName>
                                        </p:attrNameLst>
                                      </p:cBhvr>
                                      <p:to>
                                        <p:strVal val="visible"/>
                                      </p:to>
                                    </p:set>
                                  </p:childTnLst>
                                </p:cTn>
                              </p:par>
                              <p:par>
                                <p:cTn id="43" presetID="2" presetClass="entr" presetSubtype="4"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ppt_x"/>
                                          </p:val>
                                        </p:tav>
                                        <p:tav tm="100000">
                                          <p:val>
                                            <p:strVal val="#ppt_x"/>
                                          </p:val>
                                        </p:tav>
                                      </p:tavLst>
                                    </p:anim>
                                    <p:anim calcmode="lin" valueType="num">
                                      <p:cBhvr additive="base">
                                        <p:cTn id="54" dur="500" fill="hold"/>
                                        <p:tgtEl>
                                          <p:spTgt spid="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ppt_x"/>
                                          </p:val>
                                        </p:tav>
                                        <p:tav tm="100000">
                                          <p:val>
                                            <p:strVal val="#ppt_x"/>
                                          </p:val>
                                        </p:tav>
                                      </p:tavLst>
                                    </p:anim>
                                    <p:anim calcmode="lin" valueType="num">
                                      <p:cBhvr additive="base">
                                        <p:cTn id="58" dur="500" fill="hold"/>
                                        <p:tgtEl>
                                          <p:spTgt spid="1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additive="base">
                                        <p:cTn id="61" dur="500" fill="hold"/>
                                        <p:tgtEl>
                                          <p:spTgt spid="6"/>
                                        </p:tgtEl>
                                        <p:attrNameLst>
                                          <p:attrName>ppt_x</p:attrName>
                                        </p:attrNameLst>
                                      </p:cBhvr>
                                      <p:tavLst>
                                        <p:tav tm="0">
                                          <p:val>
                                            <p:strVal val="#ppt_x"/>
                                          </p:val>
                                        </p:tav>
                                        <p:tav tm="100000">
                                          <p:val>
                                            <p:strVal val="#ppt_x"/>
                                          </p:val>
                                        </p:tav>
                                      </p:tavLst>
                                    </p:anim>
                                    <p:anim calcmode="lin" valueType="num">
                                      <p:cBhvr additive="base">
                                        <p:cTn id="6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2" presetClass="exit" presetSubtype="4" fill="hold" nodeType="clickEffect">
                                  <p:stCondLst>
                                    <p:cond delay="0"/>
                                  </p:stCondLst>
                                  <p:childTnLst>
                                    <p:anim calcmode="lin" valueType="num">
                                      <p:cBhvr additive="base">
                                        <p:cTn id="66" dur="500"/>
                                        <p:tgtEl>
                                          <p:spTgt spid="7173"/>
                                        </p:tgtEl>
                                        <p:attrNameLst>
                                          <p:attrName>ppt_y</p:attrName>
                                        </p:attrNameLst>
                                      </p:cBhvr>
                                      <p:tavLst>
                                        <p:tav tm="0">
                                          <p:val>
                                            <p:strVal val="#ppt_y"/>
                                          </p:val>
                                        </p:tav>
                                        <p:tav tm="100000">
                                          <p:val>
                                            <p:strVal val="#ppt_y+#ppt_h*1.125000"/>
                                          </p:val>
                                        </p:tav>
                                      </p:tavLst>
                                    </p:anim>
                                    <p:animEffect transition="out" filter="wipe(down)">
                                      <p:cBhvr>
                                        <p:cTn id="67" dur="500"/>
                                        <p:tgtEl>
                                          <p:spTgt spid="7173"/>
                                        </p:tgtEl>
                                      </p:cBhvr>
                                    </p:animEffect>
                                    <p:set>
                                      <p:cBhvr>
                                        <p:cTn id="68" dur="1" fill="hold">
                                          <p:stCondLst>
                                            <p:cond delay="499"/>
                                          </p:stCondLst>
                                        </p:cTn>
                                        <p:tgtEl>
                                          <p:spTgt spid="7173"/>
                                        </p:tgtEl>
                                        <p:attrNameLst>
                                          <p:attrName>style.visibility</p:attrName>
                                        </p:attrNameLst>
                                      </p:cBhvr>
                                      <p:to>
                                        <p:strVal val="hidden"/>
                                      </p:to>
                                    </p:set>
                                  </p:childTnLst>
                                </p:cTn>
                              </p:par>
                              <p:par>
                                <p:cTn id="69" presetID="12" presetClass="exit" presetSubtype="4" fill="hold" nodeType="withEffect">
                                  <p:stCondLst>
                                    <p:cond delay="0"/>
                                  </p:stCondLst>
                                  <p:childTnLst>
                                    <p:anim calcmode="lin" valueType="num">
                                      <p:cBhvr additive="base">
                                        <p:cTn id="70" dur="500"/>
                                        <p:tgtEl>
                                          <p:spTgt spid="7174"/>
                                        </p:tgtEl>
                                        <p:attrNameLst>
                                          <p:attrName>ppt_y</p:attrName>
                                        </p:attrNameLst>
                                      </p:cBhvr>
                                      <p:tavLst>
                                        <p:tav tm="0">
                                          <p:val>
                                            <p:strVal val="#ppt_y"/>
                                          </p:val>
                                        </p:tav>
                                        <p:tav tm="100000">
                                          <p:val>
                                            <p:strVal val="#ppt_y+#ppt_h*1.125000"/>
                                          </p:val>
                                        </p:tav>
                                      </p:tavLst>
                                    </p:anim>
                                    <p:animEffect transition="out" filter="wipe(down)">
                                      <p:cBhvr>
                                        <p:cTn id="71" dur="500"/>
                                        <p:tgtEl>
                                          <p:spTgt spid="7174"/>
                                        </p:tgtEl>
                                      </p:cBhvr>
                                    </p:animEffect>
                                    <p:set>
                                      <p:cBhvr>
                                        <p:cTn id="72" dur="1" fill="hold">
                                          <p:stCondLst>
                                            <p:cond delay="499"/>
                                          </p:stCondLst>
                                        </p:cTn>
                                        <p:tgtEl>
                                          <p:spTgt spid="7174"/>
                                        </p:tgtEl>
                                        <p:attrNameLst>
                                          <p:attrName>style.visibility</p:attrName>
                                        </p:attrNameLst>
                                      </p:cBhvr>
                                      <p:to>
                                        <p:strVal val="hidden"/>
                                      </p:to>
                                    </p:set>
                                  </p:childTnLst>
                                </p:cTn>
                              </p:par>
                              <p:par>
                                <p:cTn id="73" presetID="12" presetClass="exit" presetSubtype="4" fill="hold" grpId="1" nodeType="withEffect">
                                  <p:stCondLst>
                                    <p:cond delay="0"/>
                                  </p:stCondLst>
                                  <p:childTnLst>
                                    <p:anim calcmode="lin" valueType="num">
                                      <p:cBhvr additive="base">
                                        <p:cTn id="74" dur="500"/>
                                        <p:tgtEl>
                                          <p:spTgt spid="12"/>
                                        </p:tgtEl>
                                        <p:attrNameLst>
                                          <p:attrName>ppt_y</p:attrName>
                                        </p:attrNameLst>
                                      </p:cBhvr>
                                      <p:tavLst>
                                        <p:tav tm="0">
                                          <p:val>
                                            <p:strVal val="#ppt_y"/>
                                          </p:val>
                                        </p:tav>
                                        <p:tav tm="100000">
                                          <p:val>
                                            <p:strVal val="#ppt_y+#ppt_h*1.125000"/>
                                          </p:val>
                                        </p:tav>
                                      </p:tavLst>
                                    </p:anim>
                                    <p:animEffect transition="out" filter="wipe(down)">
                                      <p:cBhvr>
                                        <p:cTn id="75" dur="500"/>
                                        <p:tgtEl>
                                          <p:spTgt spid="12"/>
                                        </p:tgtEl>
                                      </p:cBhvr>
                                    </p:animEffect>
                                    <p:set>
                                      <p:cBhvr>
                                        <p:cTn id="76" dur="1" fill="hold">
                                          <p:stCondLst>
                                            <p:cond delay="499"/>
                                          </p:stCondLst>
                                        </p:cTn>
                                        <p:tgtEl>
                                          <p:spTgt spid="12"/>
                                        </p:tgtEl>
                                        <p:attrNameLst>
                                          <p:attrName>style.visibility</p:attrName>
                                        </p:attrNameLst>
                                      </p:cBhvr>
                                      <p:to>
                                        <p:strVal val="hidden"/>
                                      </p:to>
                                    </p:set>
                                  </p:childTnLst>
                                </p:cTn>
                              </p:par>
                              <p:par>
                                <p:cTn id="77" presetID="12" presetClass="exit" presetSubtype="4" fill="hold" grpId="1" nodeType="withEffect">
                                  <p:stCondLst>
                                    <p:cond delay="0"/>
                                  </p:stCondLst>
                                  <p:childTnLst>
                                    <p:anim calcmode="lin" valueType="num">
                                      <p:cBhvr additive="base">
                                        <p:cTn id="78" dur="500"/>
                                        <p:tgtEl>
                                          <p:spTgt spid="7"/>
                                        </p:tgtEl>
                                        <p:attrNameLst>
                                          <p:attrName>ppt_y</p:attrName>
                                        </p:attrNameLst>
                                      </p:cBhvr>
                                      <p:tavLst>
                                        <p:tav tm="0">
                                          <p:val>
                                            <p:strVal val="#ppt_y"/>
                                          </p:val>
                                        </p:tav>
                                        <p:tav tm="100000">
                                          <p:val>
                                            <p:strVal val="#ppt_y+#ppt_h*1.125000"/>
                                          </p:val>
                                        </p:tav>
                                      </p:tavLst>
                                    </p:anim>
                                    <p:animEffect transition="out" filter="wipe(down)">
                                      <p:cBhvr>
                                        <p:cTn id="79" dur="500"/>
                                        <p:tgtEl>
                                          <p:spTgt spid="7"/>
                                        </p:tgtEl>
                                      </p:cBhvr>
                                    </p:animEffect>
                                    <p:set>
                                      <p:cBhvr>
                                        <p:cTn id="80" dur="1" fill="hold">
                                          <p:stCondLst>
                                            <p:cond delay="499"/>
                                          </p:stCondLst>
                                        </p:cTn>
                                        <p:tgtEl>
                                          <p:spTgt spid="7"/>
                                        </p:tgtEl>
                                        <p:attrNameLst>
                                          <p:attrName>style.visibility</p:attrName>
                                        </p:attrNameLst>
                                      </p:cBhvr>
                                      <p:to>
                                        <p:strVal val="hidden"/>
                                      </p:to>
                                    </p:set>
                                  </p:childTnLst>
                                </p:cTn>
                              </p:par>
                              <p:par>
                                <p:cTn id="81" presetID="12" presetClass="exit" presetSubtype="4" fill="hold" grpId="1" nodeType="withEffect">
                                  <p:stCondLst>
                                    <p:cond delay="0"/>
                                  </p:stCondLst>
                                  <p:childTnLst>
                                    <p:anim calcmode="lin" valueType="num">
                                      <p:cBhvr additive="base">
                                        <p:cTn id="82" dur="500"/>
                                        <p:tgtEl>
                                          <p:spTgt spid="9"/>
                                        </p:tgtEl>
                                        <p:attrNameLst>
                                          <p:attrName>ppt_y</p:attrName>
                                        </p:attrNameLst>
                                      </p:cBhvr>
                                      <p:tavLst>
                                        <p:tav tm="0">
                                          <p:val>
                                            <p:strVal val="#ppt_y"/>
                                          </p:val>
                                        </p:tav>
                                        <p:tav tm="100000">
                                          <p:val>
                                            <p:strVal val="#ppt_y+#ppt_h*1.125000"/>
                                          </p:val>
                                        </p:tav>
                                      </p:tavLst>
                                    </p:anim>
                                    <p:animEffect transition="out" filter="wipe(down)">
                                      <p:cBhvr>
                                        <p:cTn id="83" dur="500"/>
                                        <p:tgtEl>
                                          <p:spTgt spid="9"/>
                                        </p:tgtEl>
                                      </p:cBhvr>
                                    </p:animEffect>
                                    <p:set>
                                      <p:cBhvr>
                                        <p:cTn id="84" dur="1" fill="hold">
                                          <p:stCondLst>
                                            <p:cond delay="499"/>
                                          </p:stCondLst>
                                        </p:cTn>
                                        <p:tgtEl>
                                          <p:spTgt spid="9"/>
                                        </p:tgtEl>
                                        <p:attrNameLst>
                                          <p:attrName>style.visibility</p:attrName>
                                        </p:attrNameLst>
                                      </p:cBhvr>
                                      <p:to>
                                        <p:strVal val="hidden"/>
                                      </p:to>
                                    </p:set>
                                  </p:childTnLst>
                                </p:cTn>
                              </p:par>
                              <p:par>
                                <p:cTn id="85" presetID="12" presetClass="exit" presetSubtype="4" fill="hold" grpId="1" nodeType="withEffect">
                                  <p:stCondLst>
                                    <p:cond delay="0"/>
                                  </p:stCondLst>
                                  <p:childTnLst>
                                    <p:anim calcmode="lin" valueType="num">
                                      <p:cBhvr additive="base">
                                        <p:cTn id="86" dur="500"/>
                                        <p:tgtEl>
                                          <p:spTgt spid="10"/>
                                        </p:tgtEl>
                                        <p:attrNameLst>
                                          <p:attrName>ppt_y</p:attrName>
                                        </p:attrNameLst>
                                      </p:cBhvr>
                                      <p:tavLst>
                                        <p:tav tm="0">
                                          <p:val>
                                            <p:strVal val="#ppt_y"/>
                                          </p:val>
                                        </p:tav>
                                        <p:tav tm="100000">
                                          <p:val>
                                            <p:strVal val="#ppt_y+#ppt_h*1.125000"/>
                                          </p:val>
                                        </p:tav>
                                      </p:tavLst>
                                    </p:anim>
                                    <p:animEffect transition="out" filter="wipe(down)">
                                      <p:cBhvr>
                                        <p:cTn id="87" dur="500"/>
                                        <p:tgtEl>
                                          <p:spTgt spid="10"/>
                                        </p:tgtEl>
                                      </p:cBhvr>
                                    </p:animEffect>
                                    <p:set>
                                      <p:cBhvr>
                                        <p:cTn id="88" dur="1" fill="hold">
                                          <p:stCondLst>
                                            <p:cond delay="499"/>
                                          </p:stCondLst>
                                        </p:cTn>
                                        <p:tgtEl>
                                          <p:spTgt spid="10"/>
                                        </p:tgtEl>
                                        <p:attrNameLst>
                                          <p:attrName>style.visibility</p:attrName>
                                        </p:attrNameLst>
                                      </p:cBhvr>
                                      <p:to>
                                        <p:strVal val="hidden"/>
                                      </p:to>
                                    </p:set>
                                  </p:childTnLst>
                                </p:cTn>
                              </p:par>
                              <p:par>
                                <p:cTn id="89" presetID="12" presetClass="exit" presetSubtype="4" fill="hold" grpId="1" nodeType="withEffect">
                                  <p:stCondLst>
                                    <p:cond delay="0"/>
                                  </p:stCondLst>
                                  <p:childTnLst>
                                    <p:anim calcmode="lin" valueType="num">
                                      <p:cBhvr additive="base">
                                        <p:cTn id="90" dur="500"/>
                                        <p:tgtEl>
                                          <p:spTgt spid="6"/>
                                        </p:tgtEl>
                                        <p:attrNameLst>
                                          <p:attrName>ppt_y</p:attrName>
                                        </p:attrNameLst>
                                      </p:cBhvr>
                                      <p:tavLst>
                                        <p:tav tm="0">
                                          <p:val>
                                            <p:strVal val="#ppt_y"/>
                                          </p:val>
                                        </p:tav>
                                        <p:tav tm="100000">
                                          <p:val>
                                            <p:strVal val="#ppt_y+#ppt_h*1.125000"/>
                                          </p:val>
                                        </p:tav>
                                      </p:tavLst>
                                    </p:anim>
                                    <p:animEffect transition="out" filter="wipe(down)">
                                      <p:cBhvr>
                                        <p:cTn id="91" dur="500"/>
                                        <p:tgtEl>
                                          <p:spTgt spid="6"/>
                                        </p:tgtEl>
                                      </p:cBhvr>
                                    </p:animEffect>
                                    <p:set>
                                      <p:cBhvr>
                                        <p:cTn id="92" dur="1" fill="hold">
                                          <p:stCondLst>
                                            <p:cond delay="499"/>
                                          </p:stCondLst>
                                        </p:cTn>
                                        <p:tgtEl>
                                          <p:spTgt spid="6"/>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500" fill="hold"/>
                                        <p:tgtEl>
                                          <p:spTgt spid="23"/>
                                        </p:tgtEl>
                                        <p:attrNameLst>
                                          <p:attrName>ppt_x</p:attrName>
                                        </p:attrNameLst>
                                      </p:cBhvr>
                                      <p:tavLst>
                                        <p:tav tm="0">
                                          <p:val>
                                            <p:strVal val="#ppt_x"/>
                                          </p:val>
                                        </p:tav>
                                        <p:tav tm="100000">
                                          <p:val>
                                            <p:strVal val="#ppt_x"/>
                                          </p:val>
                                        </p:tav>
                                      </p:tavLst>
                                    </p:anim>
                                    <p:anim calcmode="lin" valueType="num">
                                      <p:cBhvr additive="base">
                                        <p:cTn id="98" dur="500" fill="hold"/>
                                        <p:tgtEl>
                                          <p:spTgt spid="23"/>
                                        </p:tgtEl>
                                        <p:attrNameLst>
                                          <p:attrName>ppt_y</p:attrName>
                                        </p:attrNameLst>
                                      </p:cBhvr>
                                      <p:tavLst>
                                        <p:tav tm="0">
                                          <p:val>
                                            <p:strVal val="1+#ppt_h/2"/>
                                          </p:val>
                                        </p:tav>
                                        <p:tav tm="100000">
                                          <p:val>
                                            <p:strVal val="#ppt_y"/>
                                          </p:val>
                                        </p:tav>
                                      </p:tavLst>
                                    </p:anim>
                                  </p:childTnLst>
                                </p:cTn>
                              </p:par>
                              <p:par>
                                <p:cTn id="99" presetID="10" presetClass="entr" presetSubtype="0" fill="hold" grpId="0" nodeType="withEffect">
                                  <p:stCondLst>
                                    <p:cond delay="0"/>
                                  </p:stCondLst>
                                  <p:childTnLst>
                                    <p:set>
                                      <p:cBhvr>
                                        <p:cTn id="100" dur="1" fill="hold">
                                          <p:stCondLst>
                                            <p:cond delay="0"/>
                                          </p:stCondLst>
                                        </p:cTn>
                                        <p:tgtEl>
                                          <p:spTgt spid="20"/>
                                        </p:tgtEl>
                                        <p:attrNameLst>
                                          <p:attrName>style.visibility</p:attrName>
                                        </p:attrNameLst>
                                      </p:cBhvr>
                                      <p:to>
                                        <p:strVal val="visible"/>
                                      </p:to>
                                    </p:set>
                                    <p:animEffect transition="in" filter="fade">
                                      <p:cBhvr>
                                        <p:cTn id="101" dur="500"/>
                                        <p:tgtEl>
                                          <p:spTgt spid="2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9"/>
                                        </p:tgtEl>
                                        <p:attrNameLst>
                                          <p:attrName>style.visibility</p:attrName>
                                        </p:attrNameLst>
                                      </p:cBhvr>
                                      <p:to>
                                        <p:strVal val="visible"/>
                                      </p:to>
                                    </p:set>
                                    <p:animEffect transition="in" filter="fade">
                                      <p:cBhvr>
                                        <p:cTn id="104" dur="500"/>
                                        <p:tgtEl>
                                          <p:spTgt spid="19"/>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fade">
                                      <p:cBhvr>
                                        <p:cTn id="107" dur="500"/>
                                        <p:tgtEl>
                                          <p:spTgt spid="21"/>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mph" presetSubtype="0" fill="hold" nodeType="clickEffect">
                                  <p:stCondLst>
                                    <p:cond delay="0"/>
                                  </p:stCondLst>
                                  <p:childTnLst>
                                    <p:animClr clrSpc="hsl" dir="cw">
                                      <p:cBhvr override="childStyle">
                                        <p:cTn id="111" dur="500" fill="hold"/>
                                        <p:tgtEl>
                                          <p:spTgt spid="23"/>
                                        </p:tgtEl>
                                        <p:attrNameLst>
                                          <p:attrName>style.color</p:attrName>
                                        </p:attrNameLst>
                                      </p:cBhvr>
                                      <p:by>
                                        <p:hsl h="-7200000" s="0" l="0"/>
                                      </p:by>
                                    </p:animClr>
                                    <p:animClr clrSpc="hsl" dir="cw">
                                      <p:cBhvr>
                                        <p:cTn id="112" dur="500" fill="hold"/>
                                        <p:tgtEl>
                                          <p:spTgt spid="23"/>
                                        </p:tgtEl>
                                        <p:attrNameLst>
                                          <p:attrName>fillcolor</p:attrName>
                                        </p:attrNameLst>
                                      </p:cBhvr>
                                      <p:by>
                                        <p:hsl h="-7200000" s="0" l="0"/>
                                      </p:by>
                                    </p:animClr>
                                    <p:animClr clrSpc="hsl" dir="cw">
                                      <p:cBhvr>
                                        <p:cTn id="113" dur="500" fill="hold"/>
                                        <p:tgtEl>
                                          <p:spTgt spid="23"/>
                                        </p:tgtEl>
                                        <p:attrNameLst>
                                          <p:attrName>stroke.color</p:attrName>
                                        </p:attrNameLst>
                                      </p:cBhvr>
                                      <p:by>
                                        <p:hsl h="-7200000" s="0" l="0"/>
                                      </p:by>
                                    </p:animClr>
                                    <p:set>
                                      <p:cBhvr>
                                        <p:cTn id="114" dur="500" fill="hold"/>
                                        <p:tgtEl>
                                          <p:spTgt spid="23"/>
                                        </p:tgtEl>
                                        <p:attrNameLst>
                                          <p:attrName>fill.type</p:attrName>
                                        </p:attrNameLst>
                                      </p:cBhvr>
                                      <p:to>
                                        <p:strVal val="solid"/>
                                      </p:to>
                                    </p:set>
                                  </p:childTnLst>
                                </p:cTn>
                              </p:par>
                            </p:childTnLst>
                          </p:cTn>
                        </p:par>
                      </p:childTnLst>
                    </p:cTn>
                  </p:par>
                  <p:par>
                    <p:cTn id="115" fill="hold">
                      <p:stCondLst>
                        <p:cond delay="indefinite"/>
                      </p:stCondLst>
                      <p:childTnLst>
                        <p:par>
                          <p:cTn id="116" fill="hold">
                            <p:stCondLst>
                              <p:cond delay="0"/>
                            </p:stCondLst>
                            <p:childTnLst>
                              <p:par>
                                <p:cTn id="117" presetID="37" presetClass="exit" presetSubtype="0" fill="hold" nodeType="clickEffect">
                                  <p:stCondLst>
                                    <p:cond delay="0"/>
                                  </p:stCondLst>
                                  <p:childTnLst>
                                    <p:animEffect transition="out" filter="fade">
                                      <p:cBhvr>
                                        <p:cTn id="118" dur="1000"/>
                                        <p:tgtEl>
                                          <p:spTgt spid="23"/>
                                        </p:tgtEl>
                                      </p:cBhvr>
                                    </p:animEffect>
                                    <p:anim calcmode="lin" valueType="num">
                                      <p:cBhvr>
                                        <p:cTn id="119" dur="1000"/>
                                        <p:tgtEl>
                                          <p:spTgt spid="23"/>
                                        </p:tgtEl>
                                        <p:attrNameLst>
                                          <p:attrName>ppt_x</p:attrName>
                                        </p:attrNameLst>
                                      </p:cBhvr>
                                      <p:tavLst>
                                        <p:tav tm="0">
                                          <p:val>
                                            <p:strVal val="ppt_x"/>
                                          </p:val>
                                        </p:tav>
                                        <p:tav tm="100000">
                                          <p:val>
                                            <p:strVal val="ppt_x"/>
                                          </p:val>
                                        </p:tav>
                                      </p:tavLst>
                                    </p:anim>
                                    <p:anim calcmode="lin" valueType="num">
                                      <p:cBhvr>
                                        <p:cTn id="120" dur="100" decel="100000"/>
                                        <p:tgtEl>
                                          <p:spTgt spid="23"/>
                                        </p:tgtEl>
                                        <p:attrNameLst>
                                          <p:attrName>ppt_y</p:attrName>
                                        </p:attrNameLst>
                                      </p:cBhvr>
                                      <p:tavLst>
                                        <p:tav tm="0">
                                          <p:val>
                                            <p:strVal val="ppt_y"/>
                                          </p:val>
                                        </p:tav>
                                        <p:tav tm="100000">
                                          <p:val>
                                            <p:strVal val="ppt_y-.03"/>
                                          </p:val>
                                        </p:tav>
                                      </p:tavLst>
                                    </p:anim>
                                    <p:anim calcmode="lin" valueType="num">
                                      <p:cBhvr>
                                        <p:cTn id="121" dur="900" accel="100000">
                                          <p:stCondLst>
                                            <p:cond delay="100"/>
                                          </p:stCondLst>
                                        </p:cTn>
                                        <p:tgtEl>
                                          <p:spTgt spid="23"/>
                                        </p:tgtEl>
                                        <p:attrNameLst>
                                          <p:attrName>ppt_y</p:attrName>
                                        </p:attrNameLst>
                                      </p:cBhvr>
                                      <p:tavLst>
                                        <p:tav tm="0">
                                          <p:val>
                                            <p:strVal val="ppt_y"/>
                                          </p:val>
                                        </p:tav>
                                        <p:tav tm="100000">
                                          <p:val>
                                            <p:strVal val="ppt_y+1"/>
                                          </p:val>
                                        </p:tav>
                                      </p:tavLst>
                                    </p:anim>
                                    <p:set>
                                      <p:cBhvr>
                                        <p:cTn id="122" dur="1" fill="hold">
                                          <p:stCondLst>
                                            <p:cond delay="9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9" grpId="0" animBg="1"/>
      <p:bldP spid="9" grpId="1" animBg="1"/>
      <p:bldP spid="10" grpId="0" animBg="1"/>
      <p:bldP spid="10" grpId="1" animBg="1"/>
      <p:bldP spid="12" grpId="0" animBg="1"/>
      <p:bldP spid="12" grpId="1" animBg="1"/>
      <p:bldP spid="15" grpId="0" animBg="1"/>
      <p:bldP spid="16" grpId="0"/>
      <p:bldP spid="19" grpId="0" animBg="1"/>
      <p:bldP spid="20"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1560" y="2350621"/>
            <a:ext cx="7704856" cy="1446550"/>
          </a:xfrm>
          <a:prstGeom prst="rect">
            <a:avLst/>
          </a:prstGeom>
          <a:noFill/>
        </p:spPr>
        <p:txBody>
          <a:bodyPr wrap="square">
            <a:spAutoFit/>
          </a:bodyPr>
          <a:lstStyle/>
          <a:p>
            <a:pPr algn="ctr"/>
            <a:r>
              <a:rPr lang="fr-FR" sz="4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LE </a:t>
            </a:r>
            <a:r>
              <a:rPr lang="fr-FR" sz="44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DEVELOPPEMENT </a:t>
            </a:r>
            <a:endParaRPr lang="fr-FR" sz="4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a:p>
            <a:pPr algn="ctr"/>
            <a:r>
              <a:rPr lang="fr-FR" sz="4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DURABLE.</a:t>
            </a:r>
            <a:endParaRPr lang="fr-FR" sz="44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4" name="Ellipse 3"/>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09</a:t>
            </a:r>
            <a:endParaRPr lang="fr-FR" sz="2000" dirty="0">
              <a:latin typeface="Times New Roman" panose="02020603050405020304" pitchFamily="18" charset="0"/>
              <a:cs typeface="Times New Roman" panose="02020603050405020304" pitchFamily="18" charset="0"/>
            </a:endParaRPr>
          </a:p>
        </p:txBody>
      </p:sp>
      <p:sp>
        <p:nvSpPr>
          <p:cNvPr id="5" name="Rectangle 4"/>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463205429"/>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620688"/>
            <a:ext cx="3598671" cy="710952"/>
          </a:xfrm>
        </p:spPr>
        <p:txBody>
          <a:bodyPr>
            <a:normAutofit fontScale="90000"/>
          </a:bodyPr>
          <a:lstStyle/>
          <a:p>
            <a:r>
              <a:rPr lang="fr-FR" dirty="0" smtClean="0"/>
              <a:t>   </a:t>
            </a:r>
            <a:endParaRPr lang="fr-FR" dirty="0"/>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146004"/>
            <a:ext cx="7632848" cy="4875284"/>
          </a:xfrm>
          <a:prstGeom prst="rect">
            <a:avLst/>
          </a:prstGeom>
          <a:noFill/>
          <a:ln w="38100">
            <a:solidFill>
              <a:schemeClr val="accent2">
                <a:lumMod val="60000"/>
                <a:lumOff val="4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27584" y="188640"/>
            <a:ext cx="7632848" cy="792088"/>
          </a:xfrm>
          <a:prstGeom prst="rect">
            <a:avLst/>
          </a:prstGeom>
        </p:spPr>
        <p:style>
          <a:lnRef idx="0">
            <a:schemeClr val="accent1"/>
          </a:lnRef>
          <a:fillRef idx="1001">
            <a:schemeClr val="lt1"/>
          </a:fillRef>
          <a:effectRef idx="3">
            <a:schemeClr val="accent1"/>
          </a:effectRef>
          <a:fontRef idx="minor">
            <a:schemeClr val="lt1"/>
          </a:fontRef>
        </p:style>
        <p:txBody>
          <a:bodyPr rtlCol="0" anchor="ctr"/>
          <a:lstStyle/>
          <a:p>
            <a:pPr algn="ctr"/>
            <a:endParaRPr lang="fr-FR"/>
          </a:p>
        </p:txBody>
      </p:sp>
      <p:sp>
        <p:nvSpPr>
          <p:cNvPr id="7" name="Titre 1"/>
          <p:cNvSpPr txBox="1">
            <a:spLocks/>
          </p:cNvSpPr>
          <p:nvPr/>
        </p:nvSpPr>
        <p:spPr>
          <a:xfrm>
            <a:off x="1235975" y="332656"/>
            <a:ext cx="8808633" cy="488743"/>
          </a:xfrm>
          <a:prstGeom prst="rect">
            <a:avLst/>
          </a:prstGeom>
        </p:spPr>
        <p:txBody>
          <a:bodyPr vert="horz" lIns="45720" tIns="0" rIns="45720" bIns="0"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a:lstStyle>
          <a:p>
            <a:r>
              <a:rPr lang="fr-FR" sz="32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LE DEVELOPPEMENT DURABLE</a:t>
            </a:r>
            <a:r>
              <a:rPr lang="fr-FR" sz="40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fr-FR" sz="4000"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Ellipse 7"/>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10</a:t>
            </a:r>
            <a:endParaRPr lang="fr-FR" sz="2000" dirty="0">
              <a:latin typeface="Times New Roman" panose="02020603050405020304" pitchFamily="18" charset="0"/>
              <a:cs typeface="Times New Roman" panose="02020603050405020304" pitchFamily="18" charset="0"/>
            </a:endParaRPr>
          </a:p>
        </p:txBody>
      </p:sp>
      <p:sp>
        <p:nvSpPr>
          <p:cNvPr id="9" name="Rectangle 8"/>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522485571"/>
      </p:ext>
    </p:extLst>
  </p:cSld>
  <p:clrMapOvr>
    <a:masterClrMapping/>
  </p:clrMapOvr>
  <mc:AlternateContent xmlns:mc="http://schemas.openxmlformats.org/markup-compatibility/2006" xmlns:p14="http://schemas.microsoft.com/office/powerpoint/2010/main">
    <mc:Choice Requires="p14">
      <p:transition spd="slow" p14:dur="20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217">
                                          <p:stCondLst>
                                            <p:cond delay="0"/>
                                          </p:stCondLst>
                                        </p:cTn>
                                        <p:tgtEl>
                                          <p:spTgt spid="6"/>
                                        </p:tgtEl>
                                      </p:cBhvr>
                                    </p:animEffect>
                                    <p:anim calcmode="lin" valueType="num">
                                      <p:cBhvr>
                                        <p:cTn id="24" dur="683"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5" dur="249"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6" dur="249" tmFilter="0, 0; 0.125,0.2665; 0.25,0.4; 0.375,0.465; 0.5,0.5;  0.625,0.535; 0.75,0.6; 0.875,0.7335; 1,1">
                                          <p:stCondLst>
                                            <p:cond delay="249"/>
                                          </p:stCondLst>
                                        </p:cTn>
                                        <p:tgtEl>
                                          <p:spTgt spid="6"/>
                                        </p:tgtEl>
                                        <p:attrNameLst>
                                          <p:attrName>ppt_y</p:attrName>
                                        </p:attrNameLst>
                                      </p:cBhvr>
                                      <p:tavLst>
                                        <p:tav tm="0" fmla="#ppt_y-sin(pi*$)/9">
                                          <p:val>
                                            <p:fltVal val="0"/>
                                          </p:val>
                                        </p:tav>
                                        <p:tav tm="100000">
                                          <p:val>
                                            <p:fltVal val="1"/>
                                          </p:val>
                                        </p:tav>
                                      </p:tavLst>
                                    </p:anim>
                                    <p:anim calcmode="lin" valueType="num">
                                      <p:cBhvr>
                                        <p:cTn id="27" dur="125" tmFilter="0, 0; 0.125,0.2665; 0.25,0.4; 0.375,0.465; 0.5,0.5;  0.625,0.535; 0.75,0.6; 0.875,0.7335; 1,1">
                                          <p:stCondLst>
                                            <p:cond delay="496"/>
                                          </p:stCondLst>
                                        </p:cTn>
                                        <p:tgtEl>
                                          <p:spTgt spid="6"/>
                                        </p:tgtEl>
                                        <p:attrNameLst>
                                          <p:attrName>ppt_y</p:attrName>
                                        </p:attrNameLst>
                                      </p:cBhvr>
                                      <p:tavLst>
                                        <p:tav tm="0" fmla="#ppt_y-sin(pi*$)/27">
                                          <p:val>
                                            <p:fltVal val="0"/>
                                          </p:val>
                                        </p:tav>
                                        <p:tav tm="100000">
                                          <p:val>
                                            <p:fltVal val="1"/>
                                          </p:val>
                                        </p:tav>
                                      </p:tavLst>
                                    </p:anim>
                                    <p:anim calcmode="lin" valueType="num">
                                      <p:cBhvr>
                                        <p:cTn id="28" dur="62" tmFilter="0, 0; 0.125,0.2665; 0.25,0.4; 0.375,0.465; 0.5,0.5;  0.625,0.535; 0.75,0.6; 0.875,0.7335; 1,1">
                                          <p:stCondLst>
                                            <p:cond delay="621"/>
                                          </p:stCondLst>
                                        </p:cTn>
                                        <p:tgtEl>
                                          <p:spTgt spid="6"/>
                                        </p:tgtEl>
                                        <p:attrNameLst>
                                          <p:attrName>ppt_y</p:attrName>
                                        </p:attrNameLst>
                                      </p:cBhvr>
                                      <p:tavLst>
                                        <p:tav tm="0" fmla="#ppt_y-sin(pi*$)/81">
                                          <p:val>
                                            <p:fltVal val="0"/>
                                          </p:val>
                                        </p:tav>
                                        <p:tav tm="100000">
                                          <p:val>
                                            <p:fltVal val="1"/>
                                          </p:val>
                                        </p:tav>
                                      </p:tavLst>
                                    </p:anim>
                                    <p:animScale>
                                      <p:cBhvr>
                                        <p:cTn id="29" dur="10">
                                          <p:stCondLst>
                                            <p:cond delay="244"/>
                                          </p:stCondLst>
                                        </p:cTn>
                                        <p:tgtEl>
                                          <p:spTgt spid="6"/>
                                        </p:tgtEl>
                                      </p:cBhvr>
                                      <p:to x="100000" y="60000"/>
                                    </p:animScale>
                                    <p:animScale>
                                      <p:cBhvr>
                                        <p:cTn id="30" dur="62" decel="50000">
                                          <p:stCondLst>
                                            <p:cond delay="253"/>
                                          </p:stCondLst>
                                        </p:cTn>
                                        <p:tgtEl>
                                          <p:spTgt spid="6"/>
                                        </p:tgtEl>
                                      </p:cBhvr>
                                      <p:to x="100000" y="100000"/>
                                    </p:animScale>
                                    <p:animScale>
                                      <p:cBhvr>
                                        <p:cTn id="31" dur="10">
                                          <p:stCondLst>
                                            <p:cond delay="492"/>
                                          </p:stCondLst>
                                        </p:cTn>
                                        <p:tgtEl>
                                          <p:spTgt spid="6"/>
                                        </p:tgtEl>
                                      </p:cBhvr>
                                      <p:to x="100000" y="80000"/>
                                    </p:animScale>
                                    <p:animScale>
                                      <p:cBhvr>
                                        <p:cTn id="32" dur="62" decel="50000">
                                          <p:stCondLst>
                                            <p:cond delay="502"/>
                                          </p:stCondLst>
                                        </p:cTn>
                                        <p:tgtEl>
                                          <p:spTgt spid="6"/>
                                        </p:tgtEl>
                                      </p:cBhvr>
                                      <p:to x="100000" y="100000"/>
                                    </p:animScale>
                                    <p:animScale>
                                      <p:cBhvr>
                                        <p:cTn id="33" dur="10">
                                          <p:stCondLst>
                                            <p:cond delay="616"/>
                                          </p:stCondLst>
                                        </p:cTn>
                                        <p:tgtEl>
                                          <p:spTgt spid="6"/>
                                        </p:tgtEl>
                                      </p:cBhvr>
                                      <p:to x="100000" y="90000"/>
                                    </p:animScale>
                                    <p:animScale>
                                      <p:cBhvr>
                                        <p:cTn id="34" dur="62" decel="50000">
                                          <p:stCondLst>
                                            <p:cond delay="626"/>
                                          </p:stCondLst>
                                        </p:cTn>
                                        <p:tgtEl>
                                          <p:spTgt spid="6"/>
                                        </p:tgtEl>
                                      </p:cBhvr>
                                      <p:to x="100000" y="100000"/>
                                    </p:animScale>
                                    <p:animScale>
                                      <p:cBhvr>
                                        <p:cTn id="35" dur="10">
                                          <p:stCondLst>
                                            <p:cond delay="678"/>
                                          </p:stCondLst>
                                        </p:cTn>
                                        <p:tgtEl>
                                          <p:spTgt spid="6"/>
                                        </p:tgtEl>
                                      </p:cBhvr>
                                      <p:to x="100000" y="95000"/>
                                    </p:animScale>
                                    <p:animScale>
                                      <p:cBhvr>
                                        <p:cTn id="36" dur="62" decel="50000">
                                          <p:stCondLst>
                                            <p:cond delay="688"/>
                                          </p:stCondLst>
                                        </p:cTn>
                                        <p:tgtEl>
                                          <p:spTgt spid="6"/>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0243"/>
                                        </p:tgtEl>
                                        <p:attrNameLst>
                                          <p:attrName>style.visibility</p:attrName>
                                        </p:attrNameLst>
                                      </p:cBhvr>
                                      <p:to>
                                        <p:strVal val="visible"/>
                                      </p:to>
                                    </p:set>
                                    <p:anim calcmode="lin" valueType="num">
                                      <p:cBhvr>
                                        <p:cTn id="41" dur="500" fill="hold"/>
                                        <p:tgtEl>
                                          <p:spTgt spid="10243"/>
                                        </p:tgtEl>
                                        <p:attrNameLst>
                                          <p:attrName>ppt_w</p:attrName>
                                        </p:attrNameLst>
                                      </p:cBhvr>
                                      <p:tavLst>
                                        <p:tav tm="0">
                                          <p:val>
                                            <p:fltVal val="0"/>
                                          </p:val>
                                        </p:tav>
                                        <p:tav tm="100000">
                                          <p:val>
                                            <p:strVal val="#ppt_w"/>
                                          </p:val>
                                        </p:tav>
                                      </p:tavLst>
                                    </p:anim>
                                    <p:anim calcmode="lin" valueType="num">
                                      <p:cBhvr>
                                        <p:cTn id="42" dur="500" fill="hold"/>
                                        <p:tgtEl>
                                          <p:spTgt spid="10243"/>
                                        </p:tgtEl>
                                        <p:attrNameLst>
                                          <p:attrName>ppt_h</p:attrName>
                                        </p:attrNameLst>
                                      </p:cBhvr>
                                      <p:tavLst>
                                        <p:tav tm="0">
                                          <p:val>
                                            <p:fltVal val="0"/>
                                          </p:val>
                                        </p:tav>
                                        <p:tav tm="100000">
                                          <p:val>
                                            <p:strVal val="#ppt_h"/>
                                          </p:val>
                                        </p:tav>
                                      </p:tavLst>
                                    </p:anim>
                                    <p:animEffect transition="in" filter="fade">
                                      <p:cBhvr>
                                        <p:cTn id="43"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4544" y="2106722"/>
            <a:ext cx="9649072" cy="1754326"/>
          </a:xfrm>
          <a:prstGeom prst="rect">
            <a:avLst/>
          </a:prstGeom>
          <a:noFill/>
        </p:spPr>
        <p:txBody>
          <a:bodyPr wrap="square">
            <a:spAutoFit/>
          </a:bodyPr>
          <a:lstStyle/>
          <a:p>
            <a:pPr algn="ctr"/>
            <a:r>
              <a:rPr lang="fr-FR" sz="3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LES </a:t>
            </a:r>
            <a:r>
              <a:rPr lang="fr-FR"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SOLUTIONS </a:t>
            </a:r>
            <a:r>
              <a:rPr lang="fr-FR" sz="3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&amp; </a:t>
            </a:r>
            <a:r>
              <a:rPr lang="fr-FR"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L</a:t>
            </a:r>
            <a:r>
              <a:rPr lang="fr-FR" sz="3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ES TECHNIQUES</a:t>
            </a:r>
          </a:p>
          <a:p>
            <a:pPr algn="ctr"/>
            <a:r>
              <a:rPr lang="fr-FR" sz="3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DE </a:t>
            </a:r>
            <a:r>
              <a:rPr lang="fr-FR"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L’EFFICACITE     </a:t>
            </a:r>
            <a:endParaRPr lang="fr-FR" sz="3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a:p>
            <a:pPr algn="ctr"/>
            <a:r>
              <a:rPr lang="fr-FR" sz="3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ENERGITIQUE</a:t>
            </a:r>
            <a:r>
              <a:rPr lang="fr-FR"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a:t>
            </a:r>
          </a:p>
        </p:txBody>
      </p:sp>
      <p:sp>
        <p:nvSpPr>
          <p:cNvPr id="4" name="Ellipse 3"/>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11</a:t>
            </a:r>
            <a:endParaRPr lang="fr-FR" sz="2000" dirty="0">
              <a:latin typeface="Times New Roman" panose="02020603050405020304" pitchFamily="18" charset="0"/>
              <a:cs typeface="Times New Roman" panose="02020603050405020304" pitchFamily="18" charset="0"/>
            </a:endParaRPr>
          </a:p>
        </p:txBody>
      </p:sp>
      <p:sp>
        <p:nvSpPr>
          <p:cNvPr id="5" name="Rectangle 4"/>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4163954"/>
      </p:ext>
    </p:extLst>
  </p:cSld>
  <p:clrMapOvr>
    <a:masterClrMapping/>
  </p:clrMapOvr>
  <mc:AlternateContent xmlns:mc="http://schemas.openxmlformats.org/markup-compatibility/2006" xmlns:p14="http://schemas.microsoft.com/office/powerpoint/2010/main">
    <mc:Choice Requires="p14">
      <p:transition spd="slow" p14:dur="2000">
        <p14:window dir="vert"/>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2636912"/>
            <a:ext cx="8143932" cy="954107"/>
          </a:xfrm>
          <a:prstGeom prst="rect">
            <a:avLst/>
          </a:prstGeom>
        </p:spPr>
        <p:txBody>
          <a:bodyPr wrap="square">
            <a:spAutoFit/>
          </a:bodyPr>
          <a:lstStyle/>
          <a:p>
            <a:r>
              <a:rPr lang="fr-FR" sz="2800" dirty="0" smtClean="0"/>
              <a:t>   </a:t>
            </a:r>
            <a:r>
              <a:rPr lang="fr-FR" sz="2400" b="1" dirty="0" smtClean="0"/>
              <a:t>Nous </a:t>
            </a:r>
            <a:r>
              <a:rPr lang="fr-FR" sz="2400" b="1" dirty="0"/>
              <a:t>avons choisis d’organiser les solutions </a:t>
            </a:r>
            <a:r>
              <a:rPr lang="fr-FR" sz="2400" b="1" dirty="0" smtClean="0"/>
              <a:t>  d’EE </a:t>
            </a:r>
            <a:r>
              <a:rPr lang="fr-FR" sz="2400" b="1" dirty="0"/>
              <a:t>en </a:t>
            </a:r>
            <a:r>
              <a:rPr lang="fr-FR" sz="2400" b="1" dirty="0" smtClean="0"/>
              <a:t>deux</a:t>
            </a:r>
            <a:r>
              <a:rPr lang="fr-FR" sz="2400" b="1" dirty="0" smtClean="0"/>
              <a:t> </a:t>
            </a:r>
            <a:r>
              <a:rPr lang="fr-FR" sz="2400" b="1" dirty="0"/>
              <a:t>catégories </a:t>
            </a:r>
            <a:r>
              <a:rPr lang="fr-FR" sz="2400" b="1" dirty="0" smtClean="0"/>
              <a:t>distinctes  </a:t>
            </a:r>
            <a:r>
              <a:rPr lang="fr-FR" sz="2800" b="1" dirty="0" smtClean="0"/>
              <a:t>:</a:t>
            </a:r>
            <a:endParaRPr lang="fr-FR" sz="2800" b="1" dirty="0"/>
          </a:p>
        </p:txBody>
      </p:sp>
      <p:sp>
        <p:nvSpPr>
          <p:cNvPr id="3" name="Rectangle 2"/>
          <p:cNvSpPr/>
          <p:nvPr/>
        </p:nvSpPr>
        <p:spPr>
          <a:xfrm>
            <a:off x="683568" y="3659540"/>
            <a:ext cx="7598555" cy="1200329"/>
          </a:xfrm>
          <a:prstGeom prst="rect">
            <a:avLst/>
          </a:prstGeom>
        </p:spPr>
        <p:txBody>
          <a:bodyPr wrap="none">
            <a:spAutoFit/>
          </a:bodyPr>
          <a:lstStyle/>
          <a:p>
            <a:pPr>
              <a:buFont typeface="Courier New" pitchFamily="49" charset="0"/>
              <a:buChar char="o"/>
            </a:pPr>
            <a:endParaRPr lang="fr-FR" sz="2400" b="1" dirty="0" smtClean="0">
              <a:solidFill>
                <a:srgbClr val="00B0F0"/>
              </a:solidFill>
            </a:endParaRPr>
          </a:p>
          <a:p>
            <a:pPr>
              <a:buFont typeface="Courier New" pitchFamily="49" charset="0"/>
              <a:buChar char="o"/>
            </a:pPr>
            <a:r>
              <a:rPr lang="fr-FR" sz="2400" b="1" dirty="0" smtClean="0">
                <a:solidFill>
                  <a:srgbClr val="00B0F0"/>
                </a:solidFill>
              </a:rPr>
              <a:t>   Les </a:t>
            </a:r>
            <a:r>
              <a:rPr lang="fr-FR" sz="2400" b="1" dirty="0">
                <a:solidFill>
                  <a:srgbClr val="00B0F0"/>
                </a:solidFill>
              </a:rPr>
              <a:t>solutions d’efficacité énergétique </a:t>
            </a:r>
            <a:r>
              <a:rPr lang="fr-FR" sz="2400" b="1" dirty="0" smtClean="0">
                <a:solidFill>
                  <a:srgbClr val="00B0F0"/>
                </a:solidFill>
              </a:rPr>
              <a:t>passives.</a:t>
            </a:r>
          </a:p>
          <a:p>
            <a:pPr>
              <a:buFont typeface="Courier New" pitchFamily="49" charset="0"/>
              <a:buChar char="o"/>
            </a:pPr>
            <a:r>
              <a:rPr lang="fr-FR" sz="2400" b="1" dirty="0" smtClean="0">
                <a:solidFill>
                  <a:srgbClr val="00B0F0"/>
                </a:solidFill>
              </a:rPr>
              <a:t>   Les solutions d’efficacité énergétique actives. </a:t>
            </a:r>
          </a:p>
        </p:txBody>
      </p:sp>
      <p:sp>
        <p:nvSpPr>
          <p:cNvPr id="4" name="Rectangle 3"/>
          <p:cNvSpPr/>
          <p:nvPr/>
        </p:nvSpPr>
        <p:spPr>
          <a:xfrm>
            <a:off x="317070" y="1268760"/>
            <a:ext cx="8215370" cy="1200329"/>
          </a:xfrm>
          <a:prstGeom prst="rect">
            <a:avLst/>
          </a:prstGeom>
        </p:spPr>
        <p:txBody>
          <a:bodyPr wrap="square">
            <a:spAutoFit/>
          </a:bodyPr>
          <a:lstStyle/>
          <a:p>
            <a:r>
              <a:rPr lang="fr-FR" sz="2400" b="1" dirty="0" smtClean="0"/>
              <a:t>    C'est </a:t>
            </a:r>
            <a:r>
              <a:rPr lang="fr-FR" sz="2400" b="1" dirty="0"/>
              <a:t>le rapport entre l'énergie directement utilisée (dite énergie utile) et l'énergie consommée (en général supérieure du fait des </a:t>
            </a:r>
            <a:r>
              <a:rPr lang="fr-FR" sz="2400" b="1" dirty="0" smtClean="0"/>
              <a:t>pertes).</a:t>
            </a:r>
            <a:endParaRPr lang="fr-FR" sz="2400" b="1" dirty="0"/>
          </a:p>
        </p:txBody>
      </p:sp>
      <p:sp>
        <p:nvSpPr>
          <p:cNvPr id="5" name="Rectangle 4"/>
          <p:cNvSpPr/>
          <p:nvPr/>
        </p:nvSpPr>
        <p:spPr>
          <a:xfrm>
            <a:off x="683568" y="548680"/>
            <a:ext cx="6912768" cy="523220"/>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r-FR"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L’EFFICACITÉ ÉNERGÉTIQUE: </a:t>
            </a:r>
            <a:endParaRPr lang="fr-FR"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Ellipse 5"/>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12</a:t>
            </a:r>
            <a:endParaRPr lang="fr-FR" sz="2000" dirty="0">
              <a:latin typeface="Times New Roman" panose="02020603050405020304" pitchFamily="18" charset="0"/>
              <a:cs typeface="Times New Roman" panose="02020603050405020304" pitchFamily="18" charset="0"/>
            </a:endParaRPr>
          </a:p>
        </p:txBody>
      </p:sp>
      <p:sp>
        <p:nvSpPr>
          <p:cNvPr id="7" name="Rectangle 6"/>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89819681"/>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2276872"/>
            <a:ext cx="8568952" cy="120032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32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a:t>
            </a:r>
            <a:r>
              <a:rPr lang="fr-FR" sz="3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LES SOLUTIONS D’EFFICACITÉ </a:t>
            </a:r>
          </a:p>
          <a:p>
            <a:r>
              <a:rPr lang="fr-FR" sz="3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ÉNERGÉTIQUE PASSIVES</a:t>
            </a:r>
            <a:r>
              <a:rPr lang="fr-FR" sz="32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a:t>
            </a:r>
            <a:endParaRPr lang="fr-FR" sz="32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10" name="Rectangle 9"/>
          <p:cNvSpPr/>
          <p:nvPr/>
        </p:nvSpPr>
        <p:spPr>
          <a:xfrm>
            <a:off x="714348" y="2285992"/>
            <a:ext cx="237566" cy="369332"/>
          </a:xfrm>
          <a:prstGeom prst="rect">
            <a:avLst/>
          </a:prstGeom>
        </p:spPr>
        <p:txBody>
          <a:bodyPr wrap="none">
            <a:spAutoFit/>
          </a:bodyPr>
          <a:lstStyle/>
          <a:p>
            <a:r>
              <a:rPr lang="fr-FR" b="1" dirty="0"/>
              <a:t> </a:t>
            </a:r>
            <a:endParaRPr lang="fr-FR" dirty="0"/>
          </a:p>
        </p:txBody>
      </p:sp>
      <p:sp>
        <p:nvSpPr>
          <p:cNvPr id="5" name="Ellipse 4"/>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13</a:t>
            </a:r>
            <a:endParaRPr lang="fr-FR" sz="2000" dirty="0">
              <a:latin typeface="Times New Roman" panose="02020603050405020304" pitchFamily="18" charset="0"/>
              <a:cs typeface="Times New Roman" panose="02020603050405020304" pitchFamily="18" charset="0"/>
            </a:endParaRPr>
          </a:p>
        </p:txBody>
      </p:sp>
      <p:sp>
        <p:nvSpPr>
          <p:cNvPr id="6" name="Rectangle 5"/>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961958599"/>
      </p:ext>
    </p:extLst>
  </p:cSld>
  <p:clrMapOvr>
    <a:masterClrMapping/>
  </p:clrMapOvr>
  <mc:AlternateContent xmlns:mc="http://schemas.openxmlformats.org/markup-compatibility/2006" xmlns:p14="http://schemas.microsoft.com/office/powerpoint/2010/main">
    <mc:Choice Requires="p14">
      <p:transition spd="slow" p14:dur="2000">
        <p14:window dir="vert"/>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http://www.guide-maison-ecologique.com/images/schema_thermique.jpg"/>
          <p:cNvPicPr/>
          <p:nvPr/>
        </p:nvPicPr>
        <p:blipFill>
          <a:blip r:embed="rId2">
            <a:extLst>
              <a:ext uri="{28A0092B-C50C-407E-A947-70E740481C1C}">
                <a14:useLocalDpi xmlns:a14="http://schemas.microsoft.com/office/drawing/2010/main" val="0"/>
              </a:ext>
            </a:extLst>
          </a:blip>
          <a:srcRect/>
          <a:stretch>
            <a:fillRect/>
          </a:stretch>
        </p:blipFill>
        <p:spPr bwMode="auto">
          <a:xfrm>
            <a:off x="827585" y="692696"/>
            <a:ext cx="7560839" cy="3808353"/>
          </a:xfrm>
          <a:prstGeom prst="rect">
            <a:avLst/>
          </a:prstGeom>
          <a:noFill/>
          <a:ln>
            <a:solidFill>
              <a:schemeClr val="tx1"/>
            </a:solidFill>
          </a:ln>
        </p:spPr>
      </p:pic>
      <p:sp>
        <p:nvSpPr>
          <p:cNvPr id="9" name="Rectangle 8"/>
          <p:cNvSpPr/>
          <p:nvPr/>
        </p:nvSpPr>
        <p:spPr>
          <a:xfrm>
            <a:off x="971599" y="87015"/>
            <a:ext cx="4392489" cy="461665"/>
          </a:xfrm>
          <a:prstGeom prst="rect">
            <a:avLst/>
          </a:prstGeom>
          <a:noFill/>
          <a:ln>
            <a:solidFill>
              <a:schemeClr val="tx1"/>
            </a:solidFill>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r-FR" sz="2400" b="1" spc="50" dirty="0" smtClean="0">
                <a:ln w="11430">
                  <a:no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SOLAIRE PASSIF : </a:t>
            </a:r>
            <a:endParaRPr lang="fr-FR" sz="2400" b="1" spc="50" dirty="0">
              <a:ln w="11430">
                <a:no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Rectangle 2"/>
          <p:cNvSpPr/>
          <p:nvPr/>
        </p:nvSpPr>
        <p:spPr>
          <a:xfrm>
            <a:off x="775902" y="4581128"/>
            <a:ext cx="7560838" cy="1815882"/>
          </a:xfrm>
          <a:prstGeom prst="rect">
            <a:avLst/>
          </a:prstGeom>
          <a:solidFill>
            <a:schemeClr val="bg2">
              <a:lumMod val="75000"/>
            </a:schemeClr>
          </a:solidFill>
          <a:ln>
            <a:solidFill>
              <a:schemeClr val="tx1"/>
            </a:solidFill>
          </a:ln>
        </p:spPr>
        <p:txBody>
          <a:bodyPr wrap="square">
            <a:spAutoFit/>
          </a:bodyPr>
          <a:lstStyle/>
          <a:p>
            <a:r>
              <a:rPr lang="fr-FR" sz="2800" b="1" dirty="0" smtClean="0">
                <a:latin typeface="Calibri" pitchFamily="34" charset="0"/>
                <a:ea typeface="Times New Roman" pitchFamily="18" charset="0"/>
                <a:cs typeface="Arial" pitchFamily="34" charset="0"/>
              </a:rPr>
              <a:t>Le </a:t>
            </a:r>
            <a:r>
              <a:rPr lang="fr-FR" sz="2800" b="1" dirty="0">
                <a:latin typeface="Calibri" pitchFamily="34" charset="0"/>
                <a:ea typeface="Times New Roman" pitchFamily="18" charset="0"/>
                <a:cs typeface="Arial" pitchFamily="34" charset="0"/>
              </a:rPr>
              <a:t>solaire passif fait appel à trois principes </a:t>
            </a:r>
            <a:r>
              <a:rPr lang="fr-FR" sz="2800" dirty="0" smtClean="0">
                <a:latin typeface="Calibri" pitchFamily="34" charset="0"/>
                <a:ea typeface="Times New Roman" pitchFamily="18" charset="0"/>
                <a:cs typeface="Arial" pitchFamily="34" charset="0"/>
              </a:rPr>
              <a:t>:</a:t>
            </a:r>
          </a:p>
          <a:p>
            <a:pPr marL="457200" indent="-457200">
              <a:buFont typeface="Arial" pitchFamily="34" charset="0"/>
              <a:buChar char="•"/>
            </a:pPr>
            <a:r>
              <a:rPr lang="fr-FR" sz="2800" dirty="0" smtClean="0">
                <a:latin typeface="Calibri" pitchFamily="34" charset="0"/>
                <a:ea typeface="Times New Roman" pitchFamily="18" charset="0"/>
                <a:cs typeface="Arial" pitchFamily="34" charset="0"/>
              </a:rPr>
              <a:t>le captage. </a:t>
            </a:r>
          </a:p>
          <a:p>
            <a:pPr marL="457200" indent="-457200">
              <a:buFont typeface="Arial" pitchFamily="34" charset="0"/>
              <a:buChar char="•"/>
            </a:pPr>
            <a:r>
              <a:rPr lang="fr-FR" sz="2800" dirty="0" smtClean="0">
                <a:latin typeface="Calibri" pitchFamily="34" charset="0"/>
                <a:ea typeface="Times New Roman" pitchFamily="18" charset="0"/>
                <a:cs typeface="Arial" pitchFamily="34" charset="0"/>
              </a:rPr>
              <a:t>le stockage.</a:t>
            </a:r>
          </a:p>
          <a:p>
            <a:pPr marL="457200" indent="-457200">
              <a:buFont typeface="Arial" pitchFamily="34" charset="0"/>
              <a:buChar char="•"/>
            </a:pPr>
            <a:r>
              <a:rPr lang="fr-FR" sz="2800" dirty="0" smtClean="0">
                <a:latin typeface="Calibri" pitchFamily="34" charset="0"/>
                <a:ea typeface="Times New Roman" pitchFamily="18" charset="0"/>
                <a:cs typeface="Arial" pitchFamily="34" charset="0"/>
              </a:rPr>
              <a:t>la </a:t>
            </a:r>
            <a:r>
              <a:rPr lang="fr-FR" sz="2800" dirty="0" smtClean="0">
                <a:latin typeface="Calibri" pitchFamily="34" charset="0"/>
                <a:ea typeface="Times New Roman" pitchFamily="18" charset="0"/>
                <a:cs typeface="Arial" pitchFamily="34" charset="0"/>
              </a:rPr>
              <a:t>Distribution </a:t>
            </a:r>
            <a:r>
              <a:rPr lang="fr-FR" sz="2800" dirty="0">
                <a:latin typeface="Calibri" pitchFamily="34" charset="0"/>
                <a:ea typeface="Times New Roman" pitchFamily="18" charset="0"/>
                <a:cs typeface="Arial" pitchFamily="34" charset="0"/>
              </a:rPr>
              <a:t>de </a:t>
            </a:r>
            <a:r>
              <a:rPr lang="fr-FR" sz="2800" dirty="0" smtClean="0">
                <a:latin typeface="Calibri" pitchFamily="34" charset="0"/>
                <a:ea typeface="Times New Roman" pitchFamily="18" charset="0"/>
                <a:cs typeface="Arial" pitchFamily="34" charset="0"/>
              </a:rPr>
              <a:t>l’Eau.</a:t>
            </a:r>
          </a:p>
        </p:txBody>
      </p:sp>
      <p:sp>
        <p:nvSpPr>
          <p:cNvPr id="5" name="Ellipse 4"/>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14</a:t>
            </a:r>
            <a:endParaRPr lang="fr-FR" sz="2000" dirty="0">
              <a:latin typeface="Times New Roman" panose="02020603050405020304" pitchFamily="18" charset="0"/>
              <a:cs typeface="Times New Roman" panose="02020603050405020304" pitchFamily="18" charset="0"/>
            </a:endParaRPr>
          </a:p>
        </p:txBody>
      </p:sp>
      <p:sp>
        <p:nvSpPr>
          <p:cNvPr id="6" name="Rectangle 5"/>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579773572"/>
      </p:ext>
    </p:extLst>
  </p:cSld>
  <p:clrMapOvr>
    <a:masterClrMapping/>
  </p:clrMapOvr>
  <mc:AlternateContent xmlns:mc="http://schemas.openxmlformats.org/markup-compatibility/2006" xmlns:p14="http://schemas.microsoft.com/office/powerpoint/2010/main">
    <mc:Choice Requires="p14">
      <p:transition spd="slow" p14:dur="2000">
        <p14:gallery dir="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99592" y="692696"/>
            <a:ext cx="4320480" cy="461665"/>
          </a:xfrm>
          <a:prstGeom prst="rect">
            <a:avLst/>
          </a:prstGeom>
        </p:spPr>
        <p:txBody>
          <a:bodyPr wrap="square">
            <a:spAutoFit/>
          </a:bodyPr>
          <a:lstStyle/>
          <a:p>
            <a:pPr marL="342900" indent="-342900">
              <a:buFont typeface="Courier New" pitchFamily="49" charset="0"/>
              <a:buChar char="o"/>
            </a:pPr>
            <a:r>
              <a:rPr lang="fr-FR" sz="2400" b="1" dirty="0" smtClean="0"/>
              <a:t> Typologies </a:t>
            </a:r>
            <a:r>
              <a:rPr lang="fr-FR" sz="2400" b="1" dirty="0"/>
              <a:t>des </a:t>
            </a:r>
            <a:r>
              <a:rPr lang="fr-FR" sz="2400" b="1" dirty="0" smtClean="0"/>
              <a:t>fenêtres: </a:t>
            </a:r>
            <a:endParaRPr lang="fr-FR" sz="2400" dirty="0"/>
          </a:p>
        </p:txBody>
      </p:sp>
      <p:sp>
        <p:nvSpPr>
          <p:cNvPr id="8" name="Rectangle 7"/>
          <p:cNvSpPr/>
          <p:nvPr/>
        </p:nvSpPr>
        <p:spPr>
          <a:xfrm>
            <a:off x="180339" y="2843644"/>
            <a:ext cx="2909384" cy="369332"/>
          </a:xfrm>
          <a:prstGeom prst="rect">
            <a:avLst/>
          </a:prstGeom>
          <a:noFill/>
          <a:ln>
            <a:solidFill>
              <a:schemeClr val="tx1"/>
            </a:solidFill>
          </a:ln>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fr-FR" b="1" dirty="0">
                <a:solidFill>
                  <a:schemeClr val="tx1"/>
                </a:solidFill>
                <a:latin typeface="Times New Roman" pitchFamily="18" charset="0"/>
                <a:cs typeface="Times New Roman" pitchFamily="18" charset="0"/>
              </a:rPr>
              <a:t>le simple vitrage </a:t>
            </a:r>
          </a:p>
        </p:txBody>
      </p:sp>
      <p:pic>
        <p:nvPicPr>
          <p:cNvPr id="9" name="Image 8" descr="http://mfg-dz.com/wp-content/uploads/2012/09/Image11.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393369"/>
            <a:ext cx="2899853" cy="1338518"/>
          </a:xfrm>
          <a:prstGeom prst="rect">
            <a:avLst/>
          </a:prstGeom>
          <a:noFill/>
          <a:ln>
            <a:solidFill>
              <a:schemeClr val="tx1"/>
            </a:solidFill>
          </a:ln>
        </p:spPr>
      </p:pic>
      <p:sp>
        <p:nvSpPr>
          <p:cNvPr id="16" name="Rectangle 15"/>
          <p:cNvSpPr/>
          <p:nvPr/>
        </p:nvSpPr>
        <p:spPr>
          <a:xfrm>
            <a:off x="432048" y="107921"/>
            <a:ext cx="5436096" cy="584775"/>
          </a:xfrm>
          <a:prstGeom prst="rect">
            <a:avLst/>
          </a:prstGeom>
          <a:solidFill>
            <a:schemeClr val="bg1"/>
          </a:solidFill>
          <a:ln>
            <a:noFill/>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r-FR"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L’ÉCLAIRAGE NATUREL </a:t>
            </a:r>
            <a:r>
              <a:rPr lang="fr-FR"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endParaRPr lang="fr-FR"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23" name="Rectangle 22"/>
          <p:cNvSpPr/>
          <p:nvPr/>
        </p:nvSpPr>
        <p:spPr>
          <a:xfrm>
            <a:off x="3347864" y="2833529"/>
            <a:ext cx="2635837" cy="369332"/>
          </a:xfrm>
          <a:prstGeom prst="rect">
            <a:avLst/>
          </a:prstGeom>
          <a:noFill/>
          <a:ln>
            <a:solidFill>
              <a:schemeClr val="tx1"/>
            </a:solidFill>
          </a:ln>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fr-FR" b="1" dirty="0">
                <a:solidFill>
                  <a:schemeClr val="tx1"/>
                </a:solidFill>
              </a:rPr>
              <a:t>le  D</a:t>
            </a:r>
            <a:r>
              <a:rPr lang="fr-FR" b="1" dirty="0" smtClean="0">
                <a:solidFill>
                  <a:schemeClr val="tx1"/>
                </a:solidFill>
              </a:rPr>
              <a:t>ouble  </a:t>
            </a:r>
            <a:r>
              <a:rPr lang="fr-FR" b="1" dirty="0">
                <a:solidFill>
                  <a:schemeClr val="tx1"/>
                </a:solidFill>
              </a:rPr>
              <a:t>vitrage</a:t>
            </a:r>
            <a:r>
              <a:rPr lang="fr-FR" dirty="0">
                <a:solidFill>
                  <a:schemeClr val="tx1"/>
                </a:solidFill>
              </a:rPr>
              <a:t> </a:t>
            </a:r>
          </a:p>
        </p:txBody>
      </p:sp>
      <p:pic>
        <p:nvPicPr>
          <p:cNvPr id="24" name="Picture 2"/>
          <p:cNvPicPr>
            <a:picLocks noChangeAspect="1" noChangeArrowheads="1"/>
          </p:cNvPicPr>
          <p:nvPr/>
        </p:nvPicPr>
        <p:blipFill>
          <a:blip r:embed="rId3"/>
          <a:srcRect/>
          <a:stretch>
            <a:fillRect/>
          </a:stretch>
        </p:blipFill>
        <p:spPr bwMode="auto">
          <a:xfrm>
            <a:off x="3347864" y="1393370"/>
            <a:ext cx="2635837" cy="1338518"/>
          </a:xfrm>
          <a:prstGeom prst="rect">
            <a:avLst/>
          </a:prstGeom>
          <a:noFill/>
          <a:ln w="9525">
            <a:solidFill>
              <a:schemeClr val="tx1"/>
            </a:solidFill>
            <a:miter lim="800000"/>
            <a:headEnd/>
            <a:tailEnd/>
          </a:ln>
          <a:effectLst/>
        </p:spPr>
      </p:pic>
      <p:sp>
        <p:nvSpPr>
          <p:cNvPr id="25" name="Rectangle 24"/>
          <p:cNvSpPr/>
          <p:nvPr/>
        </p:nvSpPr>
        <p:spPr>
          <a:xfrm>
            <a:off x="6216877" y="2833529"/>
            <a:ext cx="2747611" cy="369332"/>
          </a:xfrm>
          <a:prstGeom prst="rect">
            <a:avLst/>
          </a:prstGeom>
          <a:noFill/>
          <a:ln>
            <a:solidFill>
              <a:schemeClr val="tx1"/>
            </a:solidFill>
          </a:ln>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fr-FR" b="1" dirty="0">
                <a:solidFill>
                  <a:schemeClr val="tx1"/>
                </a:solidFill>
              </a:rPr>
              <a:t>le  triple  vitrage </a:t>
            </a:r>
          </a:p>
        </p:txBody>
      </p:sp>
      <p:pic>
        <p:nvPicPr>
          <p:cNvPr id="26" name="Image 25" descr="http://www.mistral-h2c.fr/blog/mistral-h2c/wp-content/uploads/2014/02/sch%C3%A9ma-triple-vitrage.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16877" y="1350978"/>
            <a:ext cx="2747611" cy="1380910"/>
          </a:xfrm>
          <a:prstGeom prst="rect">
            <a:avLst/>
          </a:prstGeom>
          <a:noFill/>
          <a:ln>
            <a:solidFill>
              <a:schemeClr val="tx1"/>
            </a:solidFill>
          </a:ln>
        </p:spPr>
      </p:pic>
      <p:sp>
        <p:nvSpPr>
          <p:cNvPr id="27" name="Rectangle 26"/>
          <p:cNvSpPr/>
          <p:nvPr/>
        </p:nvSpPr>
        <p:spPr>
          <a:xfrm>
            <a:off x="1115616" y="5601434"/>
            <a:ext cx="3312368" cy="707886"/>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fr-FR" sz="2000" b="1" dirty="0">
                <a:solidFill>
                  <a:schemeClr val="tx1"/>
                </a:solidFill>
              </a:rPr>
              <a:t>La  fenêtre a</a:t>
            </a:r>
            <a:r>
              <a:rPr lang="fr-FR" sz="2000" b="1" dirty="0" smtClean="0">
                <a:solidFill>
                  <a:schemeClr val="tx1"/>
                </a:solidFill>
              </a:rPr>
              <a:t> </a:t>
            </a:r>
            <a:r>
              <a:rPr lang="fr-FR" sz="2000" b="1" dirty="0">
                <a:solidFill>
                  <a:schemeClr val="tx1"/>
                </a:solidFill>
              </a:rPr>
              <a:t>basse  émissivité </a:t>
            </a:r>
          </a:p>
        </p:txBody>
      </p:sp>
      <p:pic>
        <p:nvPicPr>
          <p:cNvPr id="28" name="Image 27" descr="http://www.info-energie-fc.org/models/gallerymedia/assets/8/82dc83cd84cf4_19-schema-double-vitrage.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5616" y="3708320"/>
            <a:ext cx="3312368" cy="1821106"/>
          </a:xfrm>
          <a:prstGeom prst="rect">
            <a:avLst/>
          </a:prstGeom>
          <a:noFill/>
          <a:ln>
            <a:solidFill>
              <a:schemeClr val="tx1"/>
            </a:solidFill>
          </a:ln>
        </p:spPr>
      </p:pic>
      <p:sp>
        <p:nvSpPr>
          <p:cNvPr id="29" name="Rectangle 8"/>
          <p:cNvSpPr>
            <a:spLocks noChangeArrowheads="1"/>
          </p:cNvSpPr>
          <p:nvPr/>
        </p:nvSpPr>
        <p:spPr bwMode="auto">
          <a:xfrm>
            <a:off x="5652120" y="3462099"/>
            <a:ext cx="1643106" cy="2462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Gaz isolant .Argon</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0" name="Rectangle 29"/>
          <p:cNvSpPr/>
          <p:nvPr/>
        </p:nvSpPr>
        <p:spPr>
          <a:xfrm>
            <a:off x="4665782" y="5585556"/>
            <a:ext cx="3313604" cy="707886"/>
          </a:xfrm>
          <a:prstGeom prst="rect">
            <a:avLst/>
          </a:prstGeom>
          <a:noFill/>
          <a:ln>
            <a:solidFill>
              <a:schemeClr val="tx1"/>
            </a:solid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fr-FR" sz="2000" b="1" dirty="0">
                <a:solidFill>
                  <a:schemeClr val="tx1"/>
                </a:solidFill>
                <a:cs typeface="Times New Roman" pitchFamily="18" charset="0"/>
              </a:rPr>
              <a:t>La fenêtre </a:t>
            </a:r>
            <a:r>
              <a:rPr lang="fr-FR" b="1" dirty="0">
                <a:solidFill>
                  <a:schemeClr val="tx1"/>
                </a:solidFill>
                <a:cs typeface="Times New Roman" pitchFamily="18" charset="0"/>
              </a:rPr>
              <a:t>à </a:t>
            </a:r>
            <a:r>
              <a:rPr lang="fr-FR" sz="2000" b="1" dirty="0">
                <a:solidFill>
                  <a:schemeClr val="tx1"/>
                </a:solidFill>
                <a:cs typeface="Times New Roman" pitchFamily="18" charset="0"/>
              </a:rPr>
              <a:t>isolation</a:t>
            </a:r>
            <a:r>
              <a:rPr lang="fr-FR" b="1" dirty="0">
                <a:solidFill>
                  <a:schemeClr val="tx1"/>
                </a:solidFill>
                <a:cs typeface="Times New Roman" pitchFamily="18" charset="0"/>
              </a:rPr>
              <a:t> </a:t>
            </a:r>
            <a:r>
              <a:rPr lang="fr-FR" sz="2000" b="1" dirty="0">
                <a:solidFill>
                  <a:schemeClr val="tx1"/>
                </a:solidFill>
                <a:cs typeface="Times New Roman" pitchFamily="18" charset="0"/>
              </a:rPr>
              <a:t>renforcée </a:t>
            </a:r>
          </a:p>
        </p:txBody>
      </p:sp>
      <p:pic>
        <p:nvPicPr>
          <p:cNvPr id="31" name="Image 30" descr="Résultat de recherche d'images pour &quot;fenêtre a isolation renforcé&quot;"/>
          <p:cNvPicPr/>
          <p:nvPr/>
        </p:nvPicPr>
        <p:blipFill rotWithShape="1">
          <a:blip r:embed="rId6">
            <a:extLst>
              <a:ext uri="{28A0092B-C50C-407E-A947-70E740481C1C}">
                <a14:useLocalDpi xmlns:a14="http://schemas.microsoft.com/office/drawing/2010/main" val="0"/>
              </a:ext>
            </a:extLst>
          </a:blip>
          <a:srcRect l="-2" t="7692" r="-2652" b="12260"/>
          <a:stretch/>
        </p:blipFill>
        <p:spPr bwMode="auto">
          <a:xfrm>
            <a:off x="4665782" y="3708320"/>
            <a:ext cx="3313604" cy="1807258"/>
          </a:xfrm>
          <a:prstGeom prst="rect">
            <a:avLst/>
          </a:prstGeom>
          <a:noFill/>
          <a:ln>
            <a:solidFill>
              <a:schemeClr val="tx1"/>
            </a:solidFill>
          </a:ln>
          <a:extLst>
            <a:ext uri="{53640926-AAD7-44D8-BBD7-CCE9431645EC}">
              <a14:shadowObscured xmlns:a14="http://schemas.microsoft.com/office/drawing/2010/main"/>
            </a:ext>
          </a:extLst>
        </p:spPr>
      </p:pic>
      <p:sp>
        <p:nvSpPr>
          <p:cNvPr id="15" name="Ellipse 14"/>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15</a:t>
            </a:r>
            <a:endParaRPr lang="fr-FR" sz="2000" dirty="0">
              <a:latin typeface="Times New Roman" panose="02020603050405020304" pitchFamily="18" charset="0"/>
              <a:cs typeface="Times New Roman" panose="02020603050405020304" pitchFamily="18" charset="0"/>
            </a:endParaRPr>
          </a:p>
        </p:txBody>
      </p:sp>
      <p:sp>
        <p:nvSpPr>
          <p:cNvPr id="17" name="Rectangle 16"/>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Rectangle 17"/>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727756099"/>
      </p:ext>
    </p:extLst>
  </p:cSld>
  <p:clrMapOvr>
    <a:masterClrMapping/>
  </p:clrMapOvr>
  <mc:AlternateContent xmlns:mc="http://schemas.openxmlformats.org/markup-compatibility/2006" xmlns:p14="http://schemas.microsoft.com/office/powerpoint/2010/main">
    <mc:Choice Requires="p14">
      <p:transition spd="slow" p14:dur="2000">
        <p14:gallery dir="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755576" y="332656"/>
            <a:ext cx="4104456" cy="523220"/>
          </a:xfrm>
          <a:prstGeom prst="rect">
            <a:avLst/>
          </a:prstGeom>
          <a:noFill/>
          <a:ln>
            <a:solidFill>
              <a:schemeClr val="tx2">
                <a:lumMod val="75000"/>
              </a:schemeClr>
            </a:solidFill>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r-FR" sz="2800" b="1" spc="50" dirty="0" smtClean="0">
                <a:ln w="11430">
                  <a:solidFill>
                    <a:schemeClr val="bg2">
                      <a:lumMod val="25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La protection solaire </a:t>
            </a:r>
            <a:r>
              <a:rPr lang="fr-FR" sz="2400" b="1" spc="50" dirty="0" smtClean="0">
                <a:ln w="11430">
                  <a:solidFill>
                    <a:schemeClr val="bg2">
                      <a:lumMod val="25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endParaRPr lang="fr-FR" sz="2400" b="1" spc="50" dirty="0">
              <a:ln w="11430">
                <a:solidFill>
                  <a:schemeClr val="bg2">
                    <a:lumMod val="25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graphicFrame>
        <p:nvGraphicFramePr>
          <p:cNvPr id="2" name="Diagramme 1"/>
          <p:cNvGraphicFramePr/>
          <p:nvPr>
            <p:extLst>
              <p:ext uri="{D42A27DB-BD31-4B8C-83A1-F6EECF244321}">
                <p14:modId xmlns:p14="http://schemas.microsoft.com/office/powerpoint/2010/main" val="3865433476"/>
              </p:ext>
            </p:extLst>
          </p:nvPr>
        </p:nvGraphicFramePr>
        <p:xfrm>
          <a:off x="323528" y="-531440"/>
          <a:ext cx="9649072" cy="7317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llipse 3"/>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16</a:t>
            </a:r>
            <a:endParaRPr lang="fr-FR" sz="2000" dirty="0">
              <a:latin typeface="Times New Roman" panose="02020603050405020304" pitchFamily="18" charset="0"/>
              <a:cs typeface="Times New Roman" panose="02020603050405020304" pitchFamily="18" charset="0"/>
            </a:endParaRPr>
          </a:p>
        </p:txBody>
      </p:sp>
      <p:sp>
        <p:nvSpPr>
          <p:cNvPr id="5" name="Rectangle 4"/>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285151705"/>
      </p:ext>
    </p:extLst>
  </p:cSld>
  <p:clrMapOvr>
    <a:masterClrMapping/>
  </p:clrMapOvr>
  <mc:AlternateContent xmlns:mc="http://schemas.openxmlformats.org/markup-compatibility/2006" xmlns:p14="http://schemas.microsoft.com/office/powerpoint/2010/main">
    <mc:Choice Requires="p14">
      <p:transition spd="slow" p14:dur="2000">
        <p14:gallery dir="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99592" y="692696"/>
            <a:ext cx="4304383" cy="523220"/>
          </a:xfrm>
          <a:prstGeom prst="rect">
            <a:avLst/>
          </a:prstGeom>
        </p:spPr>
        <p:txBody>
          <a:bodyPr wrap="none">
            <a:spAutoFit/>
          </a:bodyPr>
          <a:lstStyle/>
          <a:p>
            <a:pPr marL="457200" indent="-457200">
              <a:buFont typeface="Arial" pitchFamily="34" charset="0"/>
              <a:buChar char="•"/>
            </a:pPr>
            <a:r>
              <a:rPr lang="fr-FR" sz="2800" b="1" dirty="0"/>
              <a:t>Les types </a:t>
            </a:r>
            <a:r>
              <a:rPr lang="fr-FR" sz="2800" b="1" dirty="0" smtClean="0"/>
              <a:t>d’isolants: </a:t>
            </a:r>
            <a:endParaRPr lang="fr-FR" sz="2800" dirty="0"/>
          </a:p>
        </p:txBody>
      </p:sp>
      <p:sp>
        <p:nvSpPr>
          <p:cNvPr id="12294" name="Rectangle 6"/>
          <p:cNvSpPr>
            <a:spLocks noChangeArrowheads="1"/>
          </p:cNvSpPr>
          <p:nvPr/>
        </p:nvSpPr>
        <p:spPr bwMode="auto">
          <a:xfrm>
            <a:off x="539552" y="1124744"/>
            <a:ext cx="2465751"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0" indent="-457200" algn="l" defTabSz="914400" rtl="0" eaLnBrk="1" fontAlgn="base" latinLnBrk="0" hangingPunct="1">
              <a:lnSpc>
                <a:spcPct val="100000"/>
              </a:lnSpc>
              <a:spcBef>
                <a:spcPct val="0"/>
              </a:spcBef>
              <a:spcAft>
                <a:spcPct val="0"/>
              </a:spcAft>
              <a:buClrTx/>
              <a:buSzTx/>
              <a:buFont typeface="Wingdings" pitchFamily="2" charset="2"/>
              <a:buChar char="Ø"/>
              <a:tabLst>
                <a:tab pos="457200" algn="l"/>
              </a:tabLst>
            </a:pPr>
            <a:r>
              <a:rPr kumimoji="0" lang="fr-FR"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Min</a:t>
            </a:r>
            <a:r>
              <a:rPr kumimoji="0" lang="fr-FR" sz="28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rales:</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 name="Image 9" descr="Laine de verre"/>
          <p:cNvPicPr/>
          <p:nvPr/>
        </p:nvPicPr>
        <p:blipFill>
          <a:blip r:embed="rId2">
            <a:extLst>
              <a:ext uri="{28A0092B-C50C-407E-A947-70E740481C1C}">
                <a14:useLocalDpi xmlns:a14="http://schemas.microsoft.com/office/drawing/2010/main" val="0"/>
              </a:ext>
            </a:extLst>
          </a:blip>
          <a:srcRect/>
          <a:stretch>
            <a:fillRect/>
          </a:stretch>
        </p:blipFill>
        <p:spPr bwMode="auto">
          <a:xfrm>
            <a:off x="330864" y="1636942"/>
            <a:ext cx="2679804" cy="959569"/>
          </a:xfrm>
          <a:prstGeom prst="rect">
            <a:avLst/>
          </a:prstGeom>
          <a:noFill/>
          <a:ln>
            <a:solidFill>
              <a:schemeClr val="tx1"/>
            </a:solidFill>
          </a:ln>
        </p:spPr>
      </p:pic>
      <p:sp>
        <p:nvSpPr>
          <p:cNvPr id="11" name="Rectangle 10"/>
          <p:cNvSpPr/>
          <p:nvPr/>
        </p:nvSpPr>
        <p:spPr>
          <a:xfrm>
            <a:off x="330864" y="2646709"/>
            <a:ext cx="2679804" cy="400110"/>
          </a:xfrm>
          <a:prstGeom prst="rect">
            <a:avLst/>
          </a:prstGeom>
          <a:ln>
            <a:solidFill>
              <a:schemeClr val="tx1"/>
            </a:solidFill>
          </a:ln>
        </p:spPr>
        <p:txBody>
          <a:bodyPr wrap="square">
            <a:spAutoFit/>
          </a:bodyPr>
          <a:lstStyle/>
          <a:p>
            <a:r>
              <a:rPr lang="fr-FR" sz="2000" b="1" dirty="0">
                <a:latin typeface="Times New Roman" pitchFamily="18" charset="0"/>
                <a:cs typeface="Times New Roman" pitchFamily="18" charset="0"/>
              </a:rPr>
              <a:t>Laines de </a:t>
            </a:r>
            <a:r>
              <a:rPr lang="fr-FR" sz="2000" b="1" dirty="0" smtClean="0">
                <a:latin typeface="Times New Roman" pitchFamily="18" charset="0"/>
                <a:cs typeface="Times New Roman" pitchFamily="18" charset="0"/>
              </a:rPr>
              <a:t>verre.</a:t>
            </a:r>
            <a:endParaRPr lang="fr-FR" sz="2000" b="1" dirty="0">
              <a:latin typeface="Times New Roman" pitchFamily="18" charset="0"/>
              <a:cs typeface="Times New Roman" pitchFamily="18" charset="0"/>
            </a:endParaRPr>
          </a:p>
        </p:txBody>
      </p:sp>
      <p:pic>
        <p:nvPicPr>
          <p:cNvPr id="12" name="Image 11" descr="Laine de roche"/>
          <p:cNvPicPr/>
          <p:nvPr/>
        </p:nvPicPr>
        <p:blipFill rotWithShape="1">
          <a:blip r:embed="rId3">
            <a:extLst>
              <a:ext uri="{28A0092B-C50C-407E-A947-70E740481C1C}">
                <a14:useLocalDpi xmlns:a14="http://schemas.microsoft.com/office/drawing/2010/main" val="0"/>
              </a:ext>
            </a:extLst>
          </a:blip>
          <a:srcRect t="2958" r="39526"/>
          <a:stretch/>
        </p:blipFill>
        <p:spPr bwMode="auto">
          <a:xfrm>
            <a:off x="3258330" y="1642189"/>
            <a:ext cx="2430793" cy="967547"/>
          </a:xfrm>
          <a:prstGeom prst="rect">
            <a:avLst/>
          </a:prstGeom>
          <a:noFill/>
          <a:ln>
            <a:solidFill>
              <a:schemeClr val="tx1"/>
            </a:solidFill>
          </a:ln>
          <a:extLst>
            <a:ext uri="{53640926-AAD7-44D8-BBD7-CCE9431645EC}">
              <a14:shadowObscured xmlns:a14="http://schemas.microsoft.com/office/drawing/2010/main"/>
            </a:ext>
          </a:extLst>
        </p:spPr>
      </p:pic>
      <p:sp>
        <p:nvSpPr>
          <p:cNvPr id="13" name="Rectangle 12"/>
          <p:cNvSpPr/>
          <p:nvPr/>
        </p:nvSpPr>
        <p:spPr>
          <a:xfrm>
            <a:off x="3258330" y="2661865"/>
            <a:ext cx="2430793" cy="400110"/>
          </a:xfrm>
          <a:prstGeom prst="rect">
            <a:avLst/>
          </a:prstGeom>
          <a:ln>
            <a:solidFill>
              <a:schemeClr val="tx1"/>
            </a:solidFill>
          </a:ln>
        </p:spPr>
        <p:txBody>
          <a:bodyPr wrap="square">
            <a:spAutoFit/>
          </a:bodyPr>
          <a:lstStyle/>
          <a:p>
            <a:r>
              <a:rPr lang="fr-FR" sz="2000" b="1" dirty="0">
                <a:latin typeface="Times New Roman" pitchFamily="18" charset="0"/>
                <a:cs typeface="Times New Roman" pitchFamily="18" charset="0"/>
              </a:rPr>
              <a:t>laines de roche  </a:t>
            </a:r>
            <a:r>
              <a:rPr lang="fr-FR" sz="2000" b="1" dirty="0" smtClean="0">
                <a:latin typeface="Times New Roman" pitchFamily="18" charset="0"/>
                <a:cs typeface="Times New Roman" pitchFamily="18" charset="0"/>
              </a:rPr>
              <a:t>.</a:t>
            </a:r>
            <a:endParaRPr lang="fr-FR" sz="2000" b="1" dirty="0">
              <a:latin typeface="Times New Roman" pitchFamily="18" charset="0"/>
              <a:cs typeface="Times New Roman" pitchFamily="18" charset="0"/>
            </a:endParaRPr>
          </a:p>
        </p:txBody>
      </p:sp>
      <p:pic>
        <p:nvPicPr>
          <p:cNvPr id="14" name="Image 13" descr="Laine de mouton"/>
          <p:cNvPicPr/>
          <p:nvPr/>
        </p:nvPicPr>
        <p:blipFill>
          <a:blip r:embed="rId4">
            <a:extLst>
              <a:ext uri="{28A0092B-C50C-407E-A947-70E740481C1C}">
                <a14:useLocalDpi xmlns:a14="http://schemas.microsoft.com/office/drawing/2010/main" val="0"/>
              </a:ext>
            </a:extLst>
          </a:blip>
          <a:srcRect/>
          <a:stretch>
            <a:fillRect/>
          </a:stretch>
        </p:blipFill>
        <p:spPr bwMode="auto">
          <a:xfrm>
            <a:off x="5945024" y="1628800"/>
            <a:ext cx="2480404" cy="967547"/>
          </a:xfrm>
          <a:prstGeom prst="rect">
            <a:avLst/>
          </a:prstGeom>
          <a:noFill/>
          <a:ln>
            <a:solidFill>
              <a:schemeClr val="tx1"/>
            </a:solidFill>
          </a:ln>
        </p:spPr>
      </p:pic>
      <p:sp>
        <p:nvSpPr>
          <p:cNvPr id="15" name="Rectangle 14"/>
          <p:cNvSpPr/>
          <p:nvPr/>
        </p:nvSpPr>
        <p:spPr>
          <a:xfrm>
            <a:off x="5924504" y="2665647"/>
            <a:ext cx="2480404" cy="400110"/>
          </a:xfrm>
          <a:prstGeom prst="rect">
            <a:avLst/>
          </a:prstGeom>
          <a:ln>
            <a:solidFill>
              <a:schemeClr val="tx1"/>
            </a:solidFill>
          </a:ln>
        </p:spPr>
        <p:txBody>
          <a:bodyPr wrap="square">
            <a:spAutoFit/>
          </a:bodyPr>
          <a:lstStyle/>
          <a:p>
            <a:r>
              <a:rPr lang="fr-FR" sz="2000" b="1" dirty="0">
                <a:latin typeface="Times New Roman" pitchFamily="18" charset="0"/>
                <a:cs typeface="Times New Roman" pitchFamily="18" charset="0"/>
              </a:rPr>
              <a:t>Laine de </a:t>
            </a:r>
            <a:r>
              <a:rPr lang="fr-FR" sz="2000" b="1" dirty="0" smtClean="0">
                <a:latin typeface="Times New Roman" pitchFamily="18" charset="0"/>
                <a:cs typeface="Times New Roman" pitchFamily="18" charset="0"/>
              </a:rPr>
              <a:t>mouton .</a:t>
            </a:r>
            <a:endParaRPr lang="fr-FR" sz="2000" b="1" dirty="0">
              <a:latin typeface="Times New Roman" pitchFamily="18" charset="0"/>
              <a:cs typeface="Times New Roman" pitchFamily="18" charset="0"/>
            </a:endParaRPr>
          </a:p>
        </p:txBody>
      </p:sp>
      <p:sp>
        <p:nvSpPr>
          <p:cNvPr id="17" name="Rectangle 16"/>
          <p:cNvSpPr/>
          <p:nvPr/>
        </p:nvSpPr>
        <p:spPr>
          <a:xfrm>
            <a:off x="467544" y="46365"/>
            <a:ext cx="3672408" cy="646331"/>
          </a:xfrm>
          <a:prstGeom prst="rect">
            <a:avLst/>
          </a:prstGeom>
          <a:solidFill>
            <a:schemeClr val="bg1"/>
          </a:solidFill>
          <a:ln>
            <a:noFill/>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r-FR"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ISOLATION</a:t>
            </a:r>
            <a:r>
              <a:rPr lang="fr-FR"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endParaRPr lang="fr-F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9" name="Rectangle 3"/>
          <p:cNvSpPr>
            <a:spLocks noChangeArrowheads="1"/>
          </p:cNvSpPr>
          <p:nvPr/>
        </p:nvSpPr>
        <p:spPr bwMode="auto">
          <a:xfrm>
            <a:off x="576556" y="2934741"/>
            <a:ext cx="254215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Ø"/>
              <a:tabLst>
                <a:tab pos="457200" algn="l"/>
              </a:tabLst>
            </a:pPr>
            <a:r>
              <a:rPr kumimoji="0" lang="fr-FR"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V</a:t>
            </a:r>
            <a:r>
              <a:rPr kumimoji="0" lang="fr-FR" sz="28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g</a:t>
            </a:r>
            <a:r>
              <a:rPr kumimoji="0" lang="fr-FR" sz="28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tales</a:t>
            </a:r>
            <a:r>
              <a:rPr kumimoji="0" lang="fr-FR" sz="3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 name="Image 25" descr="Laine de chanvre et de lin"/>
          <p:cNvPicPr>
            <a:picLocks noChangeAspect="1" noChangeArrowheads="1"/>
          </p:cNvPicPr>
          <p:nvPr/>
        </p:nvPicPr>
        <p:blipFill>
          <a:blip r:embed="rId5"/>
          <a:srcRect/>
          <a:stretch>
            <a:fillRect/>
          </a:stretch>
        </p:blipFill>
        <p:spPr bwMode="auto">
          <a:xfrm>
            <a:off x="5977155" y="3471396"/>
            <a:ext cx="2448273" cy="1067330"/>
          </a:xfrm>
          <a:prstGeom prst="rect">
            <a:avLst/>
          </a:prstGeom>
          <a:noFill/>
          <a:ln>
            <a:solidFill>
              <a:schemeClr val="tx1"/>
            </a:solidFill>
          </a:ln>
        </p:spPr>
      </p:pic>
      <p:pic>
        <p:nvPicPr>
          <p:cNvPr id="21" name="Image 20" descr="Fibre de bois"/>
          <p:cNvPicPr/>
          <p:nvPr/>
        </p:nvPicPr>
        <p:blipFill>
          <a:blip r:embed="rId6">
            <a:extLst>
              <a:ext uri="{28A0092B-C50C-407E-A947-70E740481C1C}">
                <a14:useLocalDpi xmlns:a14="http://schemas.microsoft.com/office/drawing/2010/main" val="0"/>
              </a:ext>
            </a:extLst>
          </a:blip>
          <a:srcRect/>
          <a:stretch>
            <a:fillRect/>
          </a:stretch>
        </p:blipFill>
        <p:spPr bwMode="auto">
          <a:xfrm>
            <a:off x="357196" y="3503055"/>
            <a:ext cx="2653472" cy="1063472"/>
          </a:xfrm>
          <a:prstGeom prst="rect">
            <a:avLst/>
          </a:prstGeom>
          <a:noFill/>
          <a:ln>
            <a:solidFill>
              <a:schemeClr val="tx1"/>
            </a:solidFill>
          </a:ln>
        </p:spPr>
      </p:pic>
      <p:pic>
        <p:nvPicPr>
          <p:cNvPr id="22" name="Image 21" descr="http://files.tpe-maison-ecologique.webnode.fr/200000083-277fa29720/cellulose1.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40339" y="3471396"/>
            <a:ext cx="2276777" cy="1067330"/>
          </a:xfrm>
          <a:prstGeom prst="rect">
            <a:avLst/>
          </a:prstGeom>
          <a:noFill/>
          <a:ln>
            <a:solidFill>
              <a:schemeClr val="tx1"/>
            </a:solidFill>
          </a:ln>
        </p:spPr>
      </p:pic>
      <p:sp>
        <p:nvSpPr>
          <p:cNvPr id="23" name="Rectangle 4"/>
          <p:cNvSpPr>
            <a:spLocks noChangeArrowheads="1"/>
          </p:cNvSpPr>
          <p:nvPr/>
        </p:nvSpPr>
        <p:spPr bwMode="auto">
          <a:xfrm>
            <a:off x="360708" y="4653136"/>
            <a:ext cx="2649960" cy="400110"/>
          </a:xfrm>
          <a:prstGeom prst="rect">
            <a:avLst/>
          </a:prstGeom>
          <a:noFill/>
          <a:ln w="9525">
            <a:solidFill>
              <a:schemeClr val="tx1"/>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effectLst/>
                <a:latin typeface="Times New Roman" pitchFamily="18" charset="0"/>
                <a:ea typeface="Calibri" pitchFamily="34" charset="0"/>
                <a:cs typeface="Times New Roman" pitchFamily="18" charset="0"/>
              </a:rPr>
              <a:t>Fibres de bois </a:t>
            </a:r>
            <a:r>
              <a:rPr kumimoji="0" lang="fr-FR" sz="2000" b="1" i="0" u="none" strike="noStrike" cap="none" normalizeH="0" baseline="0" dirty="0" smtClean="0">
                <a:ln>
                  <a:noFill/>
                </a:ln>
                <a:effectLst/>
                <a:latin typeface="Times New Roman" pitchFamily="18" charset="0"/>
                <a:ea typeface="Times New Roman" pitchFamily="18" charset="0"/>
                <a:cs typeface="Times New Roman" pitchFamily="18" charset="0"/>
              </a:rPr>
              <a:t>.</a:t>
            </a:r>
            <a:endParaRPr kumimoji="0" lang="fr-FR" sz="2000" b="1" i="0" u="none" strike="noStrike" cap="none" normalizeH="0" baseline="0" dirty="0" smtClean="0">
              <a:ln>
                <a:noFill/>
              </a:ln>
              <a:effectLst/>
              <a:latin typeface="Times New Roman" pitchFamily="18" charset="0"/>
              <a:cs typeface="Times New Roman" pitchFamily="18" charset="0"/>
            </a:endParaRPr>
          </a:p>
        </p:txBody>
      </p:sp>
      <p:sp>
        <p:nvSpPr>
          <p:cNvPr id="24" name="Rectangle 23"/>
          <p:cNvSpPr/>
          <p:nvPr/>
        </p:nvSpPr>
        <p:spPr>
          <a:xfrm>
            <a:off x="3308740" y="4653136"/>
            <a:ext cx="2289409" cy="400110"/>
          </a:xfrm>
          <a:prstGeom prst="rect">
            <a:avLst/>
          </a:prstGeom>
          <a:ln>
            <a:solidFill>
              <a:schemeClr val="tx1"/>
            </a:solidFill>
          </a:ln>
        </p:spPr>
        <p:txBody>
          <a:bodyPr wrap="square">
            <a:spAutoFit/>
          </a:bodyPr>
          <a:lstStyle/>
          <a:p>
            <a:r>
              <a:rPr lang="fr-FR" sz="2000" b="1" dirty="0">
                <a:latin typeface="Times New Roman" pitchFamily="18" charset="0"/>
                <a:cs typeface="Times New Roman" pitchFamily="18" charset="0"/>
              </a:rPr>
              <a:t>Ouate de cellulose </a:t>
            </a:r>
            <a:r>
              <a:rPr lang="fr-FR" sz="2000" b="1" dirty="0" smtClean="0">
                <a:latin typeface="Times New Roman" pitchFamily="18" charset="0"/>
                <a:cs typeface="Times New Roman" pitchFamily="18" charset="0"/>
              </a:rPr>
              <a:t>.</a:t>
            </a:r>
            <a:endParaRPr lang="fr-FR" sz="2000" b="1" dirty="0">
              <a:latin typeface="Times New Roman" pitchFamily="18" charset="0"/>
              <a:cs typeface="Times New Roman" pitchFamily="18" charset="0"/>
            </a:endParaRPr>
          </a:p>
        </p:txBody>
      </p:sp>
      <p:sp>
        <p:nvSpPr>
          <p:cNvPr id="25" name="Rectangle 24"/>
          <p:cNvSpPr/>
          <p:nvPr/>
        </p:nvSpPr>
        <p:spPr>
          <a:xfrm>
            <a:off x="5941438" y="4653136"/>
            <a:ext cx="2481356" cy="400110"/>
          </a:xfrm>
          <a:prstGeom prst="rect">
            <a:avLst/>
          </a:prstGeom>
          <a:ln>
            <a:solidFill>
              <a:schemeClr val="tx1"/>
            </a:solidFill>
          </a:ln>
        </p:spPr>
        <p:txBody>
          <a:bodyPr wrap="square">
            <a:spAutoFit/>
          </a:bodyPr>
          <a:lstStyle/>
          <a:p>
            <a:r>
              <a:rPr lang="fr-FR" sz="2000" b="1" dirty="0">
                <a:latin typeface="Times New Roman" pitchFamily="18" charset="0"/>
                <a:cs typeface="Times New Roman" pitchFamily="18" charset="0"/>
              </a:rPr>
              <a:t>Laine de </a:t>
            </a:r>
            <a:r>
              <a:rPr lang="fr-FR" sz="2000" b="1" dirty="0" smtClean="0">
                <a:latin typeface="Times New Roman" pitchFamily="18" charset="0"/>
                <a:cs typeface="Times New Roman" pitchFamily="18" charset="0"/>
              </a:rPr>
              <a:t>chanvre .</a:t>
            </a:r>
            <a:endParaRPr lang="fr-FR" sz="2000" b="1" dirty="0">
              <a:latin typeface="Times New Roman" pitchFamily="18" charset="0"/>
              <a:cs typeface="Times New Roman" pitchFamily="18" charset="0"/>
            </a:endParaRPr>
          </a:p>
        </p:txBody>
      </p:sp>
      <p:sp>
        <p:nvSpPr>
          <p:cNvPr id="27" name="Ellipse 26"/>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17</a:t>
            </a:r>
            <a:endParaRPr lang="fr-FR" sz="2000" dirty="0">
              <a:latin typeface="Times New Roman" panose="02020603050405020304" pitchFamily="18" charset="0"/>
              <a:cs typeface="Times New Roman" panose="02020603050405020304" pitchFamily="18" charset="0"/>
            </a:endParaRPr>
          </a:p>
        </p:txBody>
      </p:sp>
      <p:sp>
        <p:nvSpPr>
          <p:cNvPr id="28" name="Rectangle 27"/>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Rectangle 28"/>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341550590"/>
      </p:ext>
    </p:extLst>
  </p:cSld>
  <p:clrMapOvr>
    <a:masterClrMapping/>
  </p:clrMapOvr>
  <mc:AlternateContent xmlns:mc="http://schemas.openxmlformats.org/markup-compatibility/2006" xmlns:p14="http://schemas.microsoft.com/office/powerpoint/2010/main">
    <mc:Choice Requires="p14">
      <p:transition spd="slow" p14:dur="2000">
        <p14:gallery dir="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1055633"/>
            <a:ext cx="8352928" cy="4893647"/>
          </a:xfrm>
          <a:prstGeom prst="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wrap="square">
            <a:spAutoFit/>
          </a:bodyPr>
          <a:lstStyle/>
          <a:p>
            <a:pPr marL="514350" indent="-514350">
              <a:buFont typeface="+mj-lt"/>
              <a:buAutoNum type="arabicPeriod"/>
            </a:pPr>
            <a:endParaRPr lang="fr-FR" sz="2400" b="1" dirty="0" smtClean="0">
              <a:solidFill>
                <a:schemeClr val="bg1"/>
              </a:solidFill>
              <a:cs typeface="Times New Roman" panose="02020603050405020304" pitchFamily="18" charset="0"/>
            </a:endParaRPr>
          </a:p>
          <a:p>
            <a:pPr marL="514350" indent="-514350">
              <a:buFont typeface="+mj-lt"/>
              <a:buAutoNum type="arabicPeriod"/>
            </a:pPr>
            <a:r>
              <a:rPr lang="fr-FR" sz="2400" b="1" dirty="0" smtClean="0">
                <a:solidFill>
                  <a:schemeClr val="bg1"/>
                </a:solidFill>
                <a:cs typeface="Times New Roman" panose="02020603050405020304" pitchFamily="18" charset="0"/>
              </a:rPr>
              <a:t>Introduction générale.</a:t>
            </a:r>
            <a:endParaRPr lang="fr-FR" sz="2400" b="1" dirty="0">
              <a:solidFill>
                <a:schemeClr val="bg1"/>
              </a:solidFill>
              <a:cs typeface="Times New Roman" panose="02020603050405020304" pitchFamily="18" charset="0"/>
            </a:endParaRPr>
          </a:p>
          <a:p>
            <a:pPr marL="514350" indent="-514350">
              <a:buFont typeface="+mj-lt"/>
              <a:buAutoNum type="arabicPeriod"/>
            </a:pPr>
            <a:r>
              <a:rPr lang="fr-FR" sz="2400" b="1" dirty="0" smtClean="0">
                <a:solidFill>
                  <a:schemeClr val="bg1"/>
                </a:solidFill>
                <a:cs typeface="Times New Roman" panose="02020603050405020304" pitchFamily="18" charset="0"/>
              </a:rPr>
              <a:t>Problématique.</a:t>
            </a:r>
            <a:endParaRPr lang="fr-FR" sz="2400" b="1" dirty="0">
              <a:solidFill>
                <a:schemeClr val="bg1"/>
              </a:solidFill>
              <a:cs typeface="Times New Roman" panose="02020603050405020304" pitchFamily="18" charset="0"/>
            </a:endParaRPr>
          </a:p>
          <a:p>
            <a:pPr marL="514350" indent="-514350">
              <a:buFont typeface="+mj-lt"/>
              <a:buAutoNum type="arabicPeriod"/>
            </a:pPr>
            <a:r>
              <a:rPr lang="fr-FR" sz="2400" b="1" dirty="0" smtClean="0">
                <a:solidFill>
                  <a:schemeClr val="bg1"/>
                </a:solidFill>
                <a:cs typeface="Times New Roman" panose="02020603050405020304" pitchFamily="18" charset="0"/>
              </a:rPr>
              <a:t>Bâtiment, Energie et </a:t>
            </a:r>
            <a:r>
              <a:rPr lang="fr-FR" sz="2400" b="1" dirty="0">
                <a:solidFill>
                  <a:schemeClr val="bg1"/>
                </a:solidFill>
                <a:cs typeface="Times New Roman" panose="02020603050405020304" pitchFamily="18" charset="0"/>
              </a:rPr>
              <a:t>impact </a:t>
            </a:r>
            <a:r>
              <a:rPr lang="fr-FR" sz="2400" b="1" dirty="0" smtClean="0">
                <a:solidFill>
                  <a:schemeClr val="bg1"/>
                </a:solidFill>
                <a:cs typeface="Times New Roman" panose="02020603050405020304" pitchFamily="18" charset="0"/>
              </a:rPr>
              <a:t>climatique.</a:t>
            </a:r>
          </a:p>
          <a:p>
            <a:r>
              <a:rPr lang="fr-FR" sz="2400" b="1" dirty="0" smtClean="0">
                <a:solidFill>
                  <a:schemeClr val="bg1"/>
                </a:solidFill>
                <a:cs typeface="Times New Roman" panose="02020603050405020304" pitchFamily="18" charset="0"/>
              </a:rPr>
              <a:t>4.   le </a:t>
            </a:r>
            <a:r>
              <a:rPr lang="fr-FR" sz="2400" b="1" dirty="0">
                <a:solidFill>
                  <a:schemeClr val="bg1"/>
                </a:solidFill>
                <a:cs typeface="Times New Roman" panose="02020603050405020304" pitchFamily="18" charset="0"/>
              </a:rPr>
              <a:t>développement durable</a:t>
            </a:r>
            <a:r>
              <a:rPr lang="fr-FR" sz="2400" b="1" dirty="0" smtClean="0">
                <a:solidFill>
                  <a:schemeClr val="bg1"/>
                </a:solidFill>
                <a:cs typeface="Times New Roman" panose="02020603050405020304" pitchFamily="18" charset="0"/>
              </a:rPr>
              <a:t>.</a:t>
            </a:r>
          </a:p>
          <a:p>
            <a:r>
              <a:rPr lang="fr-FR" sz="2400" b="1" dirty="0" smtClean="0">
                <a:solidFill>
                  <a:schemeClr val="bg1"/>
                </a:solidFill>
                <a:cs typeface="Times New Roman" panose="02020603050405020304" pitchFamily="18" charset="0"/>
              </a:rPr>
              <a:t>5.   les Solutions et les techniques de l’</a:t>
            </a:r>
            <a:r>
              <a:rPr lang="fr-FR" sz="2400" b="1" dirty="0" err="1" smtClean="0">
                <a:solidFill>
                  <a:schemeClr val="bg1"/>
                </a:solidFill>
                <a:cs typeface="Times New Roman" panose="02020603050405020304" pitchFamily="18" charset="0"/>
              </a:rPr>
              <a:t>éfficacite</a:t>
            </a:r>
            <a:r>
              <a:rPr lang="fr-FR" sz="2400" b="1" dirty="0" smtClean="0">
                <a:solidFill>
                  <a:schemeClr val="bg1"/>
                </a:solidFill>
                <a:cs typeface="Times New Roman" panose="02020603050405020304" pitchFamily="18" charset="0"/>
              </a:rPr>
              <a:t>     énergétique.</a:t>
            </a:r>
          </a:p>
          <a:p>
            <a:r>
              <a:rPr lang="fr-FR" sz="2400" b="1" dirty="0" smtClean="0">
                <a:solidFill>
                  <a:schemeClr val="bg1"/>
                </a:solidFill>
                <a:cs typeface="Times New Roman" panose="02020603050405020304" pitchFamily="18" charset="0"/>
              </a:rPr>
              <a:t>  	-  les solutions d’efficacité  énergétique passif.</a:t>
            </a:r>
          </a:p>
          <a:p>
            <a:r>
              <a:rPr lang="fr-FR" sz="2400" b="1" dirty="0">
                <a:solidFill>
                  <a:schemeClr val="bg1"/>
                </a:solidFill>
                <a:cs typeface="Times New Roman" panose="02020603050405020304" pitchFamily="18" charset="0"/>
              </a:rPr>
              <a:t>	</a:t>
            </a:r>
            <a:r>
              <a:rPr lang="fr-FR" sz="2400" b="1" dirty="0" smtClean="0">
                <a:solidFill>
                  <a:schemeClr val="bg1"/>
                </a:solidFill>
                <a:cs typeface="Times New Roman" panose="02020603050405020304" pitchFamily="18" charset="0"/>
              </a:rPr>
              <a:t>-  </a:t>
            </a:r>
            <a:r>
              <a:rPr lang="fr-FR" sz="2400" b="1" dirty="0">
                <a:solidFill>
                  <a:schemeClr val="bg1"/>
                </a:solidFill>
                <a:cs typeface="Times New Roman" panose="02020603050405020304" pitchFamily="18" charset="0"/>
              </a:rPr>
              <a:t>les solutions d’efficacité  énergétique </a:t>
            </a:r>
            <a:r>
              <a:rPr lang="fr-FR" sz="2400" b="1" dirty="0" smtClean="0">
                <a:solidFill>
                  <a:schemeClr val="bg1"/>
                </a:solidFill>
                <a:cs typeface="Times New Roman" panose="02020603050405020304" pitchFamily="18" charset="0"/>
              </a:rPr>
              <a:t>active.</a:t>
            </a:r>
            <a:endParaRPr lang="fr-FR" sz="2400" b="1" dirty="0">
              <a:solidFill>
                <a:schemeClr val="bg1"/>
              </a:solidFill>
              <a:cs typeface="Times New Roman" panose="02020603050405020304" pitchFamily="18" charset="0"/>
            </a:endParaRPr>
          </a:p>
          <a:p>
            <a:r>
              <a:rPr lang="fr-FR" sz="2400" b="1" dirty="0">
                <a:solidFill>
                  <a:schemeClr val="bg1"/>
                </a:solidFill>
                <a:cs typeface="Times New Roman" panose="02020603050405020304" pitchFamily="18" charset="0"/>
              </a:rPr>
              <a:t>7.  Etude de cas.</a:t>
            </a:r>
          </a:p>
          <a:p>
            <a:r>
              <a:rPr lang="fr-FR" sz="2400" b="1" dirty="0">
                <a:solidFill>
                  <a:schemeClr val="bg1"/>
                </a:solidFill>
                <a:cs typeface="Times New Roman" panose="02020603050405020304" pitchFamily="18" charset="0"/>
              </a:rPr>
              <a:t>8.  Conclusion générale. </a:t>
            </a:r>
          </a:p>
          <a:p>
            <a:r>
              <a:rPr lang="fr-FR" sz="2400" b="1" dirty="0" smtClean="0">
                <a:solidFill>
                  <a:schemeClr val="bg1"/>
                </a:solidFill>
                <a:latin typeface="Times New Roman" panose="02020603050405020304" pitchFamily="18" charset="0"/>
                <a:cs typeface="Times New Roman" panose="02020603050405020304" pitchFamily="18" charset="0"/>
              </a:rPr>
              <a:t>	</a:t>
            </a:r>
            <a:endParaRPr lang="fr-FR" sz="2400" dirty="0">
              <a:solidFill>
                <a:schemeClr val="tx1"/>
              </a:solidFill>
              <a:latin typeface="Times New Roman" panose="02020603050405020304" pitchFamily="18" charset="0"/>
              <a:cs typeface="Times New Roman" panose="02020603050405020304" pitchFamily="18" charset="0"/>
            </a:endParaRPr>
          </a:p>
          <a:p>
            <a:pPr marL="514350" indent="-514350">
              <a:buFont typeface="+mj-lt"/>
              <a:buAutoNum type="romanUcPeriod"/>
            </a:pPr>
            <a:endParaRPr lang="fr-FR" sz="2400" dirty="0">
              <a:solidFill>
                <a:schemeClr val="tx1"/>
              </a:solidFill>
              <a:latin typeface="Times New Roman" panose="02020603050405020304" pitchFamily="18" charset="0"/>
              <a:cs typeface="Times New Roman" panose="02020603050405020304" pitchFamily="18" charset="0"/>
            </a:endParaRPr>
          </a:p>
        </p:txBody>
      </p:sp>
      <p:sp>
        <p:nvSpPr>
          <p:cNvPr id="7" name="Titre 1"/>
          <p:cNvSpPr>
            <a:spLocks noGrp="1"/>
          </p:cNvSpPr>
          <p:nvPr>
            <p:ph type="title"/>
          </p:nvPr>
        </p:nvSpPr>
        <p:spPr>
          <a:xfrm>
            <a:off x="1187624" y="362175"/>
            <a:ext cx="5791200" cy="546545"/>
          </a:xfrm>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r-FR"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PLAN DE TRAVAIL .</a:t>
            </a:r>
            <a:endParaRPr lang="fr-FR"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398870543"/>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606" y="0"/>
            <a:ext cx="5112490" cy="646331"/>
          </a:xfrm>
          <a:prstGeom prst="rect">
            <a:avLst/>
          </a:prstGeom>
          <a:ln>
            <a:noFill/>
          </a:ln>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r-FR"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Ventilation </a:t>
            </a:r>
            <a:r>
              <a:rPr lang="fr-FR"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naturelle. </a:t>
            </a:r>
            <a:endParaRPr lang="fr-FR"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Rectangle 2"/>
          <p:cNvSpPr/>
          <p:nvPr/>
        </p:nvSpPr>
        <p:spPr>
          <a:xfrm>
            <a:off x="907894" y="551000"/>
            <a:ext cx="5705325" cy="461665"/>
          </a:xfrm>
          <a:prstGeom prst="rect">
            <a:avLst/>
          </a:prstGeom>
        </p:spPr>
        <p:txBody>
          <a:bodyPr wrap="square">
            <a:spAutoFit/>
          </a:bodyPr>
          <a:lstStyle/>
          <a:p>
            <a:pPr marL="342900" indent="-342900">
              <a:buFont typeface="Courier New" pitchFamily="49" charset="0"/>
              <a:buChar char="o"/>
            </a:pPr>
            <a:r>
              <a:rPr lang="fr-FR" sz="2400" b="1" dirty="0"/>
              <a:t>Les types de ventilation </a:t>
            </a:r>
            <a:r>
              <a:rPr lang="fr-FR" sz="2400" b="1" dirty="0" smtClean="0"/>
              <a:t>naturelle.</a:t>
            </a:r>
            <a:endParaRPr lang="fr-FR" sz="2400" dirty="0"/>
          </a:p>
        </p:txBody>
      </p:sp>
      <p:sp>
        <p:nvSpPr>
          <p:cNvPr id="4" name="Rectangle 3"/>
          <p:cNvSpPr/>
          <p:nvPr/>
        </p:nvSpPr>
        <p:spPr>
          <a:xfrm>
            <a:off x="898797" y="3068960"/>
            <a:ext cx="3097139" cy="369332"/>
          </a:xfrm>
          <a:prstGeom prst="rect">
            <a:avLst/>
          </a:prstGeom>
          <a:noFill/>
          <a:ln>
            <a:solidFill>
              <a:schemeClr val="tx1"/>
            </a:solid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fr-FR" b="1" dirty="0">
                <a:solidFill>
                  <a:schemeClr val="tx1"/>
                </a:solidFill>
              </a:rPr>
              <a:t>Ventilation d’un seul </a:t>
            </a:r>
            <a:r>
              <a:rPr lang="fr-FR" b="1" dirty="0" smtClean="0">
                <a:solidFill>
                  <a:schemeClr val="tx1"/>
                </a:solidFill>
              </a:rPr>
              <a:t>côté.</a:t>
            </a:r>
            <a:r>
              <a:rPr lang="fr-FR" dirty="0" smtClean="0">
                <a:solidFill>
                  <a:schemeClr val="tx1"/>
                </a:solidFill>
              </a:rPr>
              <a:t> </a:t>
            </a:r>
            <a:endParaRPr lang="fr-FR" dirty="0">
              <a:solidFill>
                <a:schemeClr val="tx1"/>
              </a:solidFill>
            </a:endParaRPr>
          </a:p>
        </p:txBody>
      </p:sp>
      <p:pic>
        <p:nvPicPr>
          <p:cNvPr id="5" name="Image 4"/>
          <p:cNvPicPr/>
          <p:nvPr/>
        </p:nvPicPr>
        <p:blipFill>
          <a:blip r:embed="rId2">
            <a:extLst>
              <a:ext uri="{28A0092B-C50C-407E-A947-70E740481C1C}">
                <a14:useLocalDpi xmlns:a14="http://schemas.microsoft.com/office/drawing/2010/main" val="0"/>
              </a:ext>
            </a:extLst>
          </a:blip>
          <a:stretch>
            <a:fillRect/>
          </a:stretch>
        </p:blipFill>
        <p:spPr>
          <a:xfrm>
            <a:off x="913220" y="1160785"/>
            <a:ext cx="3082716" cy="1837908"/>
          </a:xfrm>
          <a:prstGeom prst="rect">
            <a:avLst/>
          </a:prstGeom>
          <a:ln>
            <a:solidFill>
              <a:schemeClr val="tx1"/>
            </a:solidFill>
          </a:ln>
        </p:spPr>
      </p:pic>
      <p:sp>
        <p:nvSpPr>
          <p:cNvPr id="6" name="Rectangle 5"/>
          <p:cNvSpPr/>
          <p:nvPr/>
        </p:nvSpPr>
        <p:spPr>
          <a:xfrm>
            <a:off x="5273452" y="2998693"/>
            <a:ext cx="3114972" cy="646331"/>
          </a:xfrm>
          <a:prstGeom prst="rect">
            <a:avLst/>
          </a:prstGeom>
          <a:noFill/>
          <a:ln>
            <a:solidFill>
              <a:schemeClr val="tx1"/>
            </a:solid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fr-FR" b="1" dirty="0">
                <a:solidFill>
                  <a:schemeClr val="tx1"/>
                </a:solidFill>
              </a:rPr>
              <a:t>Ventilation mono-exposée ouverture double .</a:t>
            </a:r>
            <a:endParaRPr lang="fr-FR" dirty="0">
              <a:solidFill>
                <a:schemeClr val="tx1"/>
              </a:solidFill>
            </a:endParaRPr>
          </a:p>
        </p:txBody>
      </p:sp>
      <p:pic>
        <p:nvPicPr>
          <p:cNvPr id="7" name="Image 6"/>
          <p:cNvPicPr/>
          <p:nvPr/>
        </p:nvPicPr>
        <p:blipFill>
          <a:blip r:embed="rId3">
            <a:extLst>
              <a:ext uri="{28A0092B-C50C-407E-A947-70E740481C1C}">
                <a14:useLocalDpi xmlns:a14="http://schemas.microsoft.com/office/drawing/2010/main" val="0"/>
              </a:ext>
            </a:extLst>
          </a:blip>
          <a:stretch>
            <a:fillRect/>
          </a:stretch>
        </p:blipFill>
        <p:spPr>
          <a:xfrm>
            <a:off x="5260825" y="1160785"/>
            <a:ext cx="3127598" cy="1793855"/>
          </a:xfrm>
          <a:prstGeom prst="rect">
            <a:avLst/>
          </a:prstGeom>
          <a:ln>
            <a:solidFill>
              <a:schemeClr val="tx1"/>
            </a:solidFill>
          </a:ln>
        </p:spPr>
      </p:pic>
      <p:sp>
        <p:nvSpPr>
          <p:cNvPr id="8" name="Rectangle 7"/>
          <p:cNvSpPr/>
          <p:nvPr/>
        </p:nvSpPr>
        <p:spPr>
          <a:xfrm>
            <a:off x="5276055" y="5885992"/>
            <a:ext cx="3097139" cy="369332"/>
          </a:xfrm>
          <a:prstGeom prst="rect">
            <a:avLst/>
          </a:prstGeom>
          <a:noFill/>
          <a:ln>
            <a:solidFill>
              <a:schemeClr val="tx1"/>
            </a:solid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fr-FR" b="1" dirty="0">
                <a:solidFill>
                  <a:schemeClr val="tx1"/>
                </a:solidFill>
              </a:rPr>
              <a:t>Ventilation par </a:t>
            </a:r>
            <a:r>
              <a:rPr lang="fr-FR" b="1" dirty="0" smtClean="0">
                <a:solidFill>
                  <a:schemeClr val="tx1"/>
                </a:solidFill>
              </a:rPr>
              <a:t>cheminées. </a:t>
            </a:r>
            <a:endParaRPr lang="fr-FR" dirty="0">
              <a:solidFill>
                <a:schemeClr val="tx1"/>
              </a:solidFill>
            </a:endParaRPr>
          </a:p>
        </p:txBody>
      </p:sp>
      <p:pic>
        <p:nvPicPr>
          <p:cNvPr id="9" name="Image 8"/>
          <p:cNvPicPr/>
          <p:nvPr/>
        </p:nvPicPr>
        <p:blipFill>
          <a:blip r:embed="rId4">
            <a:extLst>
              <a:ext uri="{28A0092B-C50C-407E-A947-70E740481C1C}">
                <a14:useLocalDpi xmlns:a14="http://schemas.microsoft.com/office/drawing/2010/main" val="0"/>
              </a:ext>
            </a:extLst>
          </a:blip>
          <a:stretch>
            <a:fillRect/>
          </a:stretch>
        </p:blipFill>
        <p:spPr>
          <a:xfrm>
            <a:off x="5290478" y="3861048"/>
            <a:ext cx="3082716" cy="1962228"/>
          </a:xfrm>
          <a:prstGeom prst="rect">
            <a:avLst/>
          </a:prstGeom>
          <a:ln>
            <a:solidFill>
              <a:schemeClr val="tx1"/>
            </a:solidFill>
          </a:ln>
        </p:spPr>
      </p:pic>
      <p:sp>
        <p:nvSpPr>
          <p:cNvPr id="8193" name="Rectangle 1"/>
          <p:cNvSpPr>
            <a:spLocks noChangeArrowheads="1"/>
          </p:cNvSpPr>
          <p:nvPr/>
        </p:nvSpPr>
        <p:spPr bwMode="auto">
          <a:xfrm>
            <a:off x="914381" y="5895284"/>
            <a:ext cx="3065546" cy="369332"/>
          </a:xfrm>
          <a:prstGeom prst="rect">
            <a:avLst/>
          </a:prstGeom>
          <a:noFill/>
          <a:l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fr-FR" b="1" i="0" u="none" strike="noStrike" cap="none" normalizeH="0" baseline="0" dirty="0" smtClean="0">
                <a:ln>
                  <a:noFill/>
                </a:ln>
                <a:solidFill>
                  <a:schemeClr val="tx1"/>
                </a:solidFill>
                <a:effectLst/>
                <a:ea typeface="Calibri" pitchFamily="34" charset="0"/>
                <a:cs typeface="Times New Roman" pitchFamily="18" charset="0"/>
              </a:rPr>
              <a:t>Ventilation par atrium. </a:t>
            </a:r>
            <a:endParaRPr kumimoji="0" lang="fr-FR" b="0" i="0" u="none" strike="noStrike" cap="none" normalizeH="0" baseline="0" dirty="0" smtClean="0">
              <a:ln>
                <a:noFill/>
              </a:ln>
              <a:solidFill>
                <a:schemeClr val="tx1"/>
              </a:solidFill>
              <a:effectLst/>
              <a:cs typeface="Arial" pitchFamily="34" charset="0"/>
            </a:endParaRPr>
          </a:p>
        </p:txBody>
      </p:sp>
      <p:pic>
        <p:nvPicPr>
          <p:cNvPr id="11" name="Image 10"/>
          <p:cNvPicPr/>
          <p:nvPr/>
        </p:nvPicPr>
        <p:blipFill rotWithShape="1">
          <a:blip r:embed="rId5">
            <a:extLst>
              <a:ext uri="{28A0092B-C50C-407E-A947-70E740481C1C}">
                <a14:useLocalDpi xmlns:a14="http://schemas.microsoft.com/office/drawing/2010/main" val="0"/>
              </a:ext>
            </a:extLst>
          </a:blip>
          <a:srcRect t="3357" r="-1037" b="6954"/>
          <a:stretch/>
        </p:blipFill>
        <p:spPr bwMode="auto">
          <a:xfrm>
            <a:off x="914381" y="3861048"/>
            <a:ext cx="3065546" cy="1962228"/>
          </a:xfrm>
          <a:prstGeom prst="rect">
            <a:avLst/>
          </a:prstGeom>
          <a:ln>
            <a:solidFill>
              <a:schemeClr val="tx1"/>
            </a:solidFill>
          </a:ln>
          <a:extLst>
            <a:ext uri="{53640926-AAD7-44D8-BBD7-CCE9431645EC}">
              <a14:shadowObscured xmlns:a14="http://schemas.microsoft.com/office/drawing/2010/main"/>
            </a:ext>
          </a:extLst>
        </p:spPr>
      </p:pic>
      <p:sp>
        <p:nvSpPr>
          <p:cNvPr id="12" name="Ellipse 11"/>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18</a:t>
            </a:r>
            <a:endParaRPr lang="fr-FR" sz="2000" dirty="0">
              <a:latin typeface="Times New Roman" panose="02020603050405020304" pitchFamily="18" charset="0"/>
              <a:cs typeface="Times New Roman" panose="02020603050405020304" pitchFamily="18" charset="0"/>
            </a:endParaRPr>
          </a:p>
        </p:txBody>
      </p:sp>
      <p:sp>
        <p:nvSpPr>
          <p:cNvPr id="13" name="Rectangle 12"/>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5087385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2470658"/>
            <a:ext cx="8517844" cy="120032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r-FR" sz="2800" b="1" spc="50" dirty="0" smtClean="0">
                <a:ln w="11430">
                  <a:solidFill>
                    <a:schemeClr val="accent2"/>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fr-FR" sz="3600" b="1" spc="50" dirty="0" smtClean="0">
                <a:ln w="11430">
                  <a:solidFill>
                    <a:schemeClr val="accent2"/>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LES SOLUTIONS D’EFFICACITÉ </a:t>
            </a:r>
          </a:p>
          <a:p>
            <a:r>
              <a:rPr lang="fr-FR" sz="3600" b="1" spc="50" dirty="0" smtClean="0">
                <a:ln w="11430">
                  <a:solidFill>
                    <a:schemeClr val="accent2"/>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ÉNERGÉTIQUE ACTIVES.</a:t>
            </a:r>
            <a:endParaRPr lang="fr-FR" sz="3600" b="1" spc="50" dirty="0">
              <a:ln w="11430">
                <a:solidFill>
                  <a:schemeClr val="accent2"/>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Rectangle 2"/>
          <p:cNvSpPr/>
          <p:nvPr/>
        </p:nvSpPr>
        <p:spPr>
          <a:xfrm>
            <a:off x="714348" y="2285992"/>
            <a:ext cx="237566" cy="369332"/>
          </a:xfrm>
          <a:prstGeom prst="rect">
            <a:avLst/>
          </a:prstGeom>
        </p:spPr>
        <p:txBody>
          <a:bodyPr wrap="none">
            <a:spAutoFit/>
          </a:bodyPr>
          <a:lstStyle/>
          <a:p>
            <a:r>
              <a:rPr lang="fr-FR" b="1" dirty="0"/>
              <a:t> </a:t>
            </a:r>
            <a:endParaRPr lang="fr-FR" dirty="0"/>
          </a:p>
        </p:txBody>
      </p:sp>
      <p:sp>
        <p:nvSpPr>
          <p:cNvPr id="4" name="Ellipse 3"/>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19</a:t>
            </a:r>
            <a:endParaRPr lang="fr-FR" sz="2000" dirty="0">
              <a:latin typeface="Times New Roman" panose="02020603050405020304" pitchFamily="18" charset="0"/>
              <a:cs typeface="Times New Roman" panose="02020603050405020304" pitchFamily="18" charset="0"/>
            </a:endParaRPr>
          </a:p>
        </p:txBody>
      </p:sp>
      <p:sp>
        <p:nvSpPr>
          <p:cNvPr id="5" name="Rectangle 4"/>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66681354"/>
      </p:ext>
    </p:extLst>
  </p:cSld>
  <p:clrMapOvr>
    <a:masterClrMapping/>
  </p:clrMapOvr>
  <mc:AlternateContent xmlns:mc="http://schemas.openxmlformats.org/markup-compatibility/2006" xmlns:p14="http://schemas.microsoft.com/office/powerpoint/2010/main">
    <mc:Choice Requires="p14">
      <p:transition spd="slow" p14:dur="1500">
        <p14:switch dir="r"/>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908720"/>
            <a:ext cx="4320480" cy="1815882"/>
          </a:xfrm>
          <a:prstGeom prst="rect">
            <a:avLst/>
          </a:prstGeom>
        </p:spPr>
        <p:txBody>
          <a:bodyPr wrap="square">
            <a:spAutoFit/>
          </a:bodyPr>
          <a:lstStyle/>
          <a:p>
            <a:r>
              <a:rPr lang="fr-FR" sz="2800" dirty="0" smtClean="0">
                <a:latin typeface="Times New Roman" panose="02020603050405020304" pitchFamily="18" charset="0"/>
                <a:cs typeface="Times New Roman" panose="02020603050405020304" pitchFamily="18" charset="0"/>
              </a:rPr>
              <a:t>     Regroupement </a:t>
            </a:r>
            <a:r>
              <a:rPr lang="fr-FR" sz="2800" dirty="0">
                <a:latin typeface="Times New Roman" panose="02020603050405020304" pitchFamily="18" charset="0"/>
                <a:cs typeface="Times New Roman" panose="02020603050405020304" pitchFamily="18" charset="0"/>
              </a:rPr>
              <a:t>des techniques d'</a:t>
            </a:r>
            <a:r>
              <a:rPr lang="fr-FR" sz="2800" b="1" dirty="0">
                <a:latin typeface="Times New Roman" panose="02020603050405020304" pitchFamily="18" charset="0"/>
                <a:cs typeface="Times New Roman" panose="02020603050405020304" pitchFamily="18" charset="0"/>
              </a:rPr>
              <a:t>automatisme</a:t>
            </a:r>
            <a:r>
              <a:rPr lang="fr-FR" sz="2800" dirty="0">
                <a:latin typeface="Times New Roman" panose="02020603050405020304" pitchFamily="18" charset="0"/>
                <a:cs typeface="Times New Roman" panose="02020603050405020304" pitchFamily="18" charset="0"/>
              </a:rPr>
              <a:t>, d'</a:t>
            </a:r>
            <a:r>
              <a:rPr lang="fr-FR" sz="2800" b="1" dirty="0">
                <a:latin typeface="Times New Roman" panose="02020603050405020304" pitchFamily="18" charset="0"/>
                <a:cs typeface="Times New Roman" panose="02020603050405020304" pitchFamily="18" charset="0"/>
              </a:rPr>
              <a:t>informatique</a:t>
            </a:r>
            <a:r>
              <a:rPr lang="fr-FR" sz="2800" dirty="0">
                <a:latin typeface="Times New Roman" panose="02020603050405020304" pitchFamily="18" charset="0"/>
                <a:cs typeface="Times New Roman" panose="02020603050405020304" pitchFamily="18" charset="0"/>
              </a:rPr>
              <a:t>, de </a:t>
            </a:r>
            <a:r>
              <a:rPr lang="fr-FR" sz="2800" b="1" dirty="0">
                <a:latin typeface="Times New Roman" panose="02020603050405020304" pitchFamily="18" charset="0"/>
                <a:cs typeface="Times New Roman" panose="02020603050405020304" pitchFamily="18" charset="0"/>
              </a:rPr>
              <a:t>télécommunication </a:t>
            </a:r>
            <a:r>
              <a:rPr lang="fr-FR" sz="2800" dirty="0" smtClean="0">
                <a:latin typeface="Times New Roman" panose="02020603050405020304" pitchFamily="18" charset="0"/>
                <a:cs typeface="Times New Roman" panose="02020603050405020304" pitchFamily="18" charset="0"/>
              </a:rPr>
              <a:t>. </a:t>
            </a:r>
            <a:endParaRPr lang="fr-FR" sz="2800" dirty="0">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8980" y="262389"/>
            <a:ext cx="4495508" cy="332155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262389"/>
            <a:ext cx="3960440" cy="646331"/>
          </a:xfrm>
          <a:prstGeom prst="rect">
            <a:avLst/>
          </a:prstGeom>
          <a:solidFill>
            <a:schemeClr val="accent3">
              <a:lumMod val="20000"/>
              <a:lumOff val="80000"/>
            </a:schemeClr>
          </a:solidFill>
          <a:ln>
            <a:noFill/>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r-FR"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fr-FR" sz="3600" b="1" spc="50" dirty="0">
                <a:ln w="11430"/>
                <a:solidFill>
                  <a:srgbClr val="0070C0"/>
                </a:solidFill>
                <a:effectLst>
                  <a:outerShdw blurRad="76200" dist="50800" dir="5400000" algn="tl" rotWithShape="0">
                    <a:srgbClr val="000000">
                      <a:alpha val="65000"/>
                    </a:srgbClr>
                  </a:outerShdw>
                </a:effectLst>
              </a:rPr>
              <a:t>La</a:t>
            </a:r>
            <a:r>
              <a:rPr lang="fr-FR"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fr-FR" sz="3600" b="1" spc="50" dirty="0">
                <a:ln w="11430"/>
                <a:solidFill>
                  <a:srgbClr val="0070C0"/>
                </a:solidFill>
                <a:effectLst>
                  <a:outerShdw blurRad="76200" dist="50800" dir="5400000" algn="tl" rotWithShape="0">
                    <a:srgbClr val="000000">
                      <a:alpha val="65000"/>
                    </a:srgbClr>
                  </a:outerShdw>
                </a:effectLst>
              </a:rPr>
              <a:t>Domotique</a:t>
            </a:r>
            <a:r>
              <a:rPr lang="fr-FR"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p>
        </p:txBody>
      </p:sp>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3003540"/>
            <a:ext cx="4176464" cy="323377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4468980" y="3654655"/>
            <a:ext cx="4495508" cy="1200329"/>
          </a:xfrm>
          <a:prstGeom prst="rect">
            <a:avLst/>
          </a:prstGeom>
          <a:solidFill>
            <a:schemeClr val="tx2">
              <a:lumMod val="20000"/>
              <a:lumOff val="8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r>
              <a:rPr lang="fr-FR" sz="2400" dirty="0" smtClean="0"/>
              <a:t>il </a:t>
            </a:r>
            <a:r>
              <a:rPr lang="fr-FR" sz="2400" dirty="0"/>
              <a:t>est possible de réaliser </a:t>
            </a:r>
            <a:r>
              <a:rPr lang="fr-FR" sz="2400" dirty="0" smtClean="0"/>
              <a:t>le plus </a:t>
            </a:r>
            <a:r>
              <a:rPr lang="fr-FR" sz="2400" dirty="0"/>
              <a:t>d'économies grâce à un pilotage </a:t>
            </a:r>
            <a:r>
              <a:rPr lang="fr-FR" sz="2400" dirty="0" smtClean="0"/>
              <a:t>intelligent.</a:t>
            </a:r>
            <a:endParaRPr lang="fr-FR" sz="2400" dirty="0"/>
          </a:p>
        </p:txBody>
      </p:sp>
      <p:sp>
        <p:nvSpPr>
          <p:cNvPr id="9" name="Rectangle 8"/>
          <p:cNvSpPr/>
          <p:nvPr/>
        </p:nvSpPr>
        <p:spPr>
          <a:xfrm>
            <a:off x="4468980" y="5013176"/>
            <a:ext cx="4495508" cy="1200329"/>
          </a:xfrm>
          <a:prstGeom prst="rect">
            <a:avLst/>
          </a:prstGeom>
          <a:solidFill>
            <a:srgbClr val="92D050"/>
          </a:solidFill>
        </p:spPr>
        <p:style>
          <a:lnRef idx="1">
            <a:schemeClr val="accent4"/>
          </a:lnRef>
          <a:fillRef idx="2">
            <a:schemeClr val="accent4"/>
          </a:fillRef>
          <a:effectRef idx="1">
            <a:schemeClr val="accent4"/>
          </a:effectRef>
          <a:fontRef idx="minor">
            <a:schemeClr val="dk1"/>
          </a:fontRef>
        </p:style>
        <p:txBody>
          <a:bodyPr wrap="square">
            <a:spAutoFit/>
          </a:bodyPr>
          <a:lstStyle/>
          <a:p>
            <a:r>
              <a:rPr lang="fr-FR" sz="2400" dirty="0" smtClean="0"/>
              <a:t>Il est </a:t>
            </a:r>
            <a:r>
              <a:rPr lang="fr-FR" sz="2400" dirty="0"/>
              <a:t>possible de diminuer sensiblement notre </a:t>
            </a:r>
            <a:r>
              <a:rPr lang="fr-FR" sz="2400" dirty="0" smtClean="0"/>
              <a:t>consommation. </a:t>
            </a:r>
            <a:endParaRPr lang="fr-FR" sz="2400" dirty="0"/>
          </a:p>
        </p:txBody>
      </p:sp>
      <p:sp>
        <p:nvSpPr>
          <p:cNvPr id="10" name="Ellipse 9"/>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20</a:t>
            </a:r>
            <a:endParaRPr lang="fr-FR" sz="2000" dirty="0">
              <a:latin typeface="Times New Roman" panose="02020603050405020304" pitchFamily="18" charset="0"/>
              <a:cs typeface="Times New Roman" panose="02020603050405020304" pitchFamily="18" charset="0"/>
            </a:endParaRPr>
          </a:p>
        </p:txBody>
      </p:sp>
      <p:sp>
        <p:nvSpPr>
          <p:cNvPr id="11" name="Rectangle 10"/>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182716539"/>
      </p:ext>
    </p:extLst>
  </p:cSld>
  <p:clrMapOvr>
    <a:masterClrMapping/>
  </p:clrMapOvr>
  <mc:AlternateContent xmlns:mc="http://schemas.openxmlformats.org/markup-compatibility/2006" xmlns:p14="http://schemas.microsoft.com/office/powerpoint/2010/main">
    <mc:Choice Requires="p14">
      <p:transition spd="slow" p14:dur="20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2364" y="169024"/>
            <a:ext cx="4886003" cy="2107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5414204" y="5961293"/>
            <a:ext cx="3442271" cy="369332"/>
          </a:xfrm>
          <a:prstGeom prst="rect">
            <a:avLst/>
          </a:prstGeom>
          <a:noFill/>
          <a:ln>
            <a:solidFill>
              <a:schemeClr val="tx1"/>
            </a:solidFill>
          </a:ln>
        </p:spPr>
        <p:txBody>
          <a:bodyPr wrap="square">
            <a:spAutoFit/>
          </a:bodyPr>
          <a:lstStyle/>
          <a:p>
            <a:pPr algn="ctr"/>
            <a:r>
              <a:rPr lang="fr-FR" dirty="0" smtClean="0"/>
              <a:t>Systèmes </a:t>
            </a:r>
            <a:r>
              <a:rPr lang="fr-FR" dirty="0"/>
              <a:t>A</a:t>
            </a:r>
            <a:r>
              <a:rPr lang="fr-FR" dirty="0" smtClean="0"/>
              <a:t>utonomes</a:t>
            </a:r>
            <a:r>
              <a:rPr lang="fr-FR" dirty="0"/>
              <a:t>:</a:t>
            </a:r>
          </a:p>
        </p:txBody>
      </p:sp>
      <p:pic>
        <p:nvPicPr>
          <p:cNvPr id="10" name="Image 9"/>
          <p:cNvPicPr/>
          <p:nvPr/>
        </p:nvPicPr>
        <p:blipFill>
          <a:blip r:embed="rId3">
            <a:extLst>
              <a:ext uri="{28A0092B-C50C-407E-A947-70E740481C1C}">
                <a14:useLocalDpi xmlns:a14="http://schemas.microsoft.com/office/drawing/2010/main" val="0"/>
              </a:ext>
            </a:extLst>
          </a:blip>
          <a:stretch>
            <a:fillRect/>
          </a:stretch>
        </p:blipFill>
        <p:spPr>
          <a:xfrm>
            <a:off x="9612560" y="1318848"/>
            <a:ext cx="3096344" cy="23207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3" name="Rectangle 12"/>
          <p:cNvSpPr/>
          <p:nvPr/>
        </p:nvSpPr>
        <p:spPr>
          <a:xfrm>
            <a:off x="251520" y="404664"/>
            <a:ext cx="4176464" cy="1077218"/>
          </a:xfrm>
          <a:prstGeom prst="rect">
            <a:avLst/>
          </a:prstGeom>
          <a:solidFill>
            <a:srgbClr val="CCECFF"/>
          </a:solidFill>
          <a:ln>
            <a:noFill/>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r-FR" sz="3200" b="1" spc="50" dirty="0" smtClean="0">
                <a:ln w="11430"/>
                <a:solidFill>
                  <a:srgbClr val="0070C0"/>
                </a:solidFill>
                <a:effectLst>
                  <a:outerShdw blurRad="76200" dist="50800" dir="5400000" algn="tl" rotWithShape="0">
                    <a:srgbClr val="000000">
                      <a:alpha val="65000"/>
                    </a:srgbClr>
                  </a:outerShdw>
                </a:effectLst>
              </a:rPr>
              <a:t>Panneaux </a:t>
            </a:r>
          </a:p>
          <a:p>
            <a:r>
              <a:rPr lang="fr-FR" sz="3200" b="1" spc="50" dirty="0" smtClean="0">
                <a:ln w="11430"/>
                <a:solidFill>
                  <a:srgbClr val="0070C0"/>
                </a:solidFill>
                <a:effectLst>
                  <a:outerShdw blurRad="76200" dist="50800" dir="5400000" algn="tl" rotWithShape="0">
                    <a:srgbClr val="000000">
                      <a:alpha val="65000"/>
                    </a:srgbClr>
                  </a:outerShdw>
                </a:effectLst>
              </a:rPr>
              <a:t>      Photovoltaïque</a:t>
            </a:r>
            <a:r>
              <a:rPr lang="fr-FR"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fr-F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899" y="4869160"/>
            <a:ext cx="4664149" cy="17343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96536" y="4869160"/>
            <a:ext cx="10687050" cy="421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86212" y="1556792"/>
            <a:ext cx="3370263" cy="4248473"/>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07504" y="1981289"/>
            <a:ext cx="5378708" cy="1015663"/>
          </a:xfrm>
          <a:prstGeom prst="rect">
            <a:avLst/>
          </a:prstGeom>
        </p:spPr>
        <p:txBody>
          <a:bodyPr wrap="square">
            <a:spAutoFit/>
          </a:bodyPr>
          <a:lstStyle/>
          <a:p>
            <a:r>
              <a:rPr lang="fr-FR" sz="2000" b="1" dirty="0" smtClean="0"/>
              <a:t>     Désigne </a:t>
            </a:r>
            <a:r>
              <a:rPr lang="fr-FR" sz="2000" b="1" dirty="0"/>
              <a:t>l’énergie fournie par </a:t>
            </a:r>
            <a:r>
              <a:rPr lang="fr-FR" sz="2000" b="1" dirty="0" smtClean="0"/>
              <a:t>le soleil</a:t>
            </a:r>
            <a:r>
              <a:rPr lang="fr-FR" sz="2000" b="1" dirty="0"/>
              <a:t>. </a:t>
            </a:r>
            <a:r>
              <a:rPr lang="fr-FR" sz="2000" b="1" dirty="0"/>
              <a:t> </a:t>
            </a:r>
            <a:r>
              <a:rPr lang="fr-FR" sz="2000" b="1" dirty="0"/>
              <a:t> </a:t>
            </a:r>
            <a:r>
              <a:rPr lang="fr-FR" sz="2000" b="1" dirty="0" smtClean="0"/>
              <a:t>   </a:t>
            </a:r>
            <a:r>
              <a:rPr lang="fr-FR" sz="2000" b="1" dirty="0" smtClean="0"/>
              <a:t>Le </a:t>
            </a:r>
            <a:r>
              <a:rPr lang="fr-FR" sz="2000" b="1" dirty="0"/>
              <a:t>soleil est la source d’énergie </a:t>
            </a:r>
            <a:r>
              <a:rPr lang="fr-FR" sz="2000" b="1" dirty="0" smtClean="0"/>
              <a:t>la plus </a:t>
            </a:r>
            <a:r>
              <a:rPr lang="fr-FR" sz="2000" b="1" dirty="0">
                <a:solidFill>
                  <a:srgbClr val="FF0000"/>
                </a:solidFill>
              </a:rPr>
              <a:t>puissante</a:t>
            </a:r>
            <a:r>
              <a:rPr lang="fr-FR" sz="2000" b="1" dirty="0"/>
              <a:t> et cette énergie est </a:t>
            </a:r>
            <a:r>
              <a:rPr lang="fr-FR" sz="2000" b="1" dirty="0" smtClean="0">
                <a:solidFill>
                  <a:srgbClr val="FF0000"/>
                </a:solidFill>
              </a:rPr>
              <a:t>gratuite</a:t>
            </a:r>
            <a:r>
              <a:rPr lang="fr-FR" sz="2000" b="1" dirty="0" smtClean="0"/>
              <a:t>.</a:t>
            </a:r>
            <a:endParaRPr lang="fr-FR" sz="2000" b="1" dirty="0"/>
          </a:p>
        </p:txBody>
      </p:sp>
      <p:pic>
        <p:nvPicPr>
          <p:cNvPr id="11" name="Image 10"/>
          <p:cNvPicPr/>
          <p:nvPr/>
        </p:nvPicPr>
        <p:blipFill>
          <a:blip r:embed="rId7">
            <a:extLst>
              <a:ext uri="{28A0092B-C50C-407E-A947-70E740481C1C}">
                <a14:useLocalDpi xmlns:a14="http://schemas.microsoft.com/office/drawing/2010/main" val="0"/>
              </a:ext>
            </a:extLst>
          </a:blip>
          <a:stretch>
            <a:fillRect/>
          </a:stretch>
        </p:blipFill>
        <p:spPr>
          <a:xfrm>
            <a:off x="339899" y="3188008"/>
            <a:ext cx="4664149" cy="1536749"/>
          </a:xfrm>
          <a:prstGeom prst="rect">
            <a:avLst/>
          </a:prstGeom>
          <a:ln w="38100">
            <a:solidFill>
              <a:srgbClr val="0070C0"/>
            </a:solidFill>
          </a:ln>
        </p:spPr>
      </p:pic>
      <p:sp>
        <p:nvSpPr>
          <p:cNvPr id="12" name="Ellipse 11"/>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21</a:t>
            </a:r>
            <a:endParaRPr lang="fr-FR" sz="2000" dirty="0">
              <a:latin typeface="Times New Roman" panose="02020603050405020304" pitchFamily="18" charset="0"/>
              <a:cs typeface="Times New Roman" panose="02020603050405020304" pitchFamily="18" charset="0"/>
            </a:endParaRPr>
          </a:p>
        </p:txBody>
      </p:sp>
      <p:sp>
        <p:nvSpPr>
          <p:cNvPr id="14" name="Rectangle 13"/>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132337899"/>
      </p:ext>
    </p:extLst>
  </p:cSld>
  <p:clrMapOvr>
    <a:masterClrMapping/>
  </p:clrMapOvr>
  <mc:AlternateContent xmlns:mc="http://schemas.openxmlformats.org/markup-compatibility/2006" xmlns:p14="http://schemas.microsoft.com/office/powerpoint/2010/main">
    <mc:Choice Requires="p14">
      <p:transition spd="slow" p14:dur="2000">
        <p14:prism isInverted="1"/>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251520" y="260648"/>
            <a:ext cx="8712968" cy="60486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11" name="Rectangle 10"/>
          <p:cNvSpPr/>
          <p:nvPr/>
        </p:nvSpPr>
        <p:spPr>
          <a:xfrm>
            <a:off x="467544" y="404664"/>
            <a:ext cx="1944216" cy="5701047"/>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1955" y="404664"/>
            <a:ext cx="5668611" cy="570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1014" y="764704"/>
            <a:ext cx="749354"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3683" y="2564904"/>
            <a:ext cx="155133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9385" y="4149080"/>
            <a:ext cx="1528474"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Connecteur en angle 12"/>
          <p:cNvCxnSpPr/>
          <p:nvPr/>
        </p:nvCxnSpPr>
        <p:spPr>
          <a:xfrm rot="10800000" flipV="1">
            <a:off x="1760368" y="764704"/>
            <a:ext cx="1507590" cy="399008"/>
          </a:xfrm>
          <a:prstGeom prst="bentConnector3">
            <a:avLst>
              <a:gd name="adj1" fmla="val 34091"/>
            </a:avLst>
          </a:prstGeom>
          <a:ln w="28575">
            <a:solidFill>
              <a:srgbClr val="002060"/>
            </a:solidFill>
            <a:tailEnd type="arrow"/>
          </a:ln>
        </p:spPr>
        <p:style>
          <a:lnRef idx="3">
            <a:schemeClr val="dk1"/>
          </a:lnRef>
          <a:fillRef idx="0">
            <a:schemeClr val="dk1"/>
          </a:fillRef>
          <a:effectRef idx="2">
            <a:schemeClr val="dk1"/>
          </a:effectRef>
          <a:fontRef idx="minor">
            <a:schemeClr val="tx1"/>
          </a:fontRef>
        </p:style>
      </p:cxnSp>
      <p:cxnSp>
        <p:nvCxnSpPr>
          <p:cNvPr id="15" name="Connecteur en angle 14"/>
          <p:cNvCxnSpPr>
            <a:endCxn id="3076" idx="3"/>
          </p:cNvCxnSpPr>
          <p:nvPr/>
        </p:nvCxnSpPr>
        <p:spPr>
          <a:xfrm rot="10800000" flipV="1">
            <a:off x="2175014" y="2564904"/>
            <a:ext cx="1236961" cy="504056"/>
          </a:xfrm>
          <a:prstGeom prst="bentConnector3">
            <a:avLst>
              <a:gd name="adj1" fmla="val 50000"/>
            </a:avLst>
          </a:prstGeom>
          <a:ln w="28575">
            <a:solidFill>
              <a:srgbClr val="002060"/>
            </a:solidFill>
            <a:tailEnd type="arrow"/>
          </a:ln>
        </p:spPr>
        <p:style>
          <a:lnRef idx="3">
            <a:schemeClr val="dk1"/>
          </a:lnRef>
          <a:fillRef idx="0">
            <a:schemeClr val="dk1"/>
          </a:fillRef>
          <a:effectRef idx="2">
            <a:schemeClr val="dk1"/>
          </a:effectRef>
          <a:fontRef idx="minor">
            <a:schemeClr val="tx1"/>
          </a:fontRef>
        </p:style>
      </p:cxnSp>
      <p:cxnSp>
        <p:nvCxnSpPr>
          <p:cNvPr id="18" name="Connecteur en angle 17"/>
          <p:cNvCxnSpPr/>
          <p:nvPr/>
        </p:nvCxnSpPr>
        <p:spPr>
          <a:xfrm rot="10800000" flipV="1">
            <a:off x="2175014" y="3861048"/>
            <a:ext cx="3489234" cy="648072"/>
          </a:xfrm>
          <a:prstGeom prst="bentConnector3">
            <a:avLst>
              <a:gd name="adj1" fmla="val 83510"/>
            </a:avLst>
          </a:prstGeom>
          <a:ln w="28575">
            <a:solidFill>
              <a:srgbClr val="002060"/>
            </a:solidFill>
            <a:tailEnd type="arrow"/>
          </a:ln>
        </p:spPr>
        <p:style>
          <a:lnRef idx="3">
            <a:schemeClr val="dk1"/>
          </a:lnRef>
          <a:fillRef idx="0">
            <a:schemeClr val="dk1"/>
          </a:fillRef>
          <a:effectRef idx="2">
            <a:schemeClr val="dk1"/>
          </a:effectRef>
          <a:fontRef idx="minor">
            <a:schemeClr val="tx1"/>
          </a:fontRef>
        </p:style>
      </p:cxnSp>
      <p:sp>
        <p:nvSpPr>
          <p:cNvPr id="12" name="Ellipse 11"/>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22</a:t>
            </a:r>
            <a:endParaRPr lang="fr-FR" sz="2000" dirty="0">
              <a:latin typeface="Times New Roman" panose="02020603050405020304" pitchFamily="18" charset="0"/>
              <a:cs typeface="Times New Roman" panose="02020603050405020304" pitchFamily="18" charset="0"/>
            </a:endParaRPr>
          </a:p>
        </p:txBody>
      </p:sp>
      <p:sp>
        <p:nvSpPr>
          <p:cNvPr id="16" name="Rectangle 15"/>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804853244"/>
      </p:ext>
    </p:extLst>
  </p:cSld>
  <p:clrMapOvr>
    <a:masterClrMapping/>
  </p:clrMapOvr>
  <mc:AlternateContent xmlns:mc="http://schemas.openxmlformats.org/markup-compatibility/2006" xmlns:p14="http://schemas.microsoft.com/office/powerpoint/2010/main">
    <mc:Choice Requires="p14">
      <p:transition spd="slow" p14:dur="175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833" y="2498607"/>
            <a:ext cx="1728192" cy="2464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re 1"/>
          <p:cNvSpPr>
            <a:spLocks noGrp="1"/>
          </p:cNvSpPr>
          <p:nvPr>
            <p:ph type="title"/>
          </p:nvPr>
        </p:nvSpPr>
        <p:spPr>
          <a:xfrm>
            <a:off x="217164" y="218365"/>
            <a:ext cx="4786884" cy="258307"/>
          </a:xfrm>
          <a:ln>
            <a:noFill/>
          </a:ln>
        </p:spPr>
        <p:txBody>
          <a:bodyPr>
            <a:noAutofit/>
          </a:bodyPr>
          <a:lstStyle/>
          <a:p>
            <a:r>
              <a:rPr lang="fr-FR" sz="40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piézoélectrique</a:t>
            </a:r>
            <a:r>
              <a:rPr lang="fr-FR" sz="36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a:t>
            </a:r>
            <a:endParaRPr lang="fr-FR" sz="36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4" name="Rectangle 3"/>
          <p:cNvSpPr/>
          <p:nvPr/>
        </p:nvSpPr>
        <p:spPr>
          <a:xfrm>
            <a:off x="303491" y="605006"/>
            <a:ext cx="8541897" cy="1815882"/>
          </a:xfrm>
          <a:prstGeom prst="rect">
            <a:avLst/>
          </a:prstGeom>
        </p:spPr>
        <p:txBody>
          <a:bodyPr wrap="square">
            <a:spAutoFit/>
          </a:bodyPr>
          <a:lstStyle/>
          <a:p>
            <a:r>
              <a:rPr lang="fr-FR" sz="2800" dirty="0" smtClean="0"/>
              <a:t>       La piézoélectricité </a:t>
            </a:r>
            <a:r>
              <a:rPr lang="fr-FR" sz="2800" dirty="0"/>
              <a:t>est une énergie renouvelable dont le principe est de produire de l'</a:t>
            </a:r>
            <a:r>
              <a:rPr lang="fr-FR" sz="2800" dirty="0">
                <a:solidFill>
                  <a:srgbClr val="FF0000"/>
                </a:solidFill>
              </a:rPr>
              <a:t>électricité</a:t>
            </a:r>
            <a:r>
              <a:rPr lang="fr-FR" sz="2800" dirty="0"/>
              <a:t> grâce à une pression exercée sur un matériau </a:t>
            </a:r>
            <a:r>
              <a:rPr lang="fr-FR" sz="2800" dirty="0" smtClean="0"/>
              <a:t>piézoélectrique.</a:t>
            </a:r>
            <a:endParaRPr lang="fr-FR" sz="2800" dirty="0"/>
          </a:p>
        </p:txBody>
      </p:sp>
      <p:sp>
        <p:nvSpPr>
          <p:cNvPr id="7" name="Rectangle 6"/>
          <p:cNvSpPr/>
          <p:nvPr/>
        </p:nvSpPr>
        <p:spPr>
          <a:xfrm>
            <a:off x="-3636912" y="7053500"/>
            <a:ext cx="8235490" cy="1200329"/>
          </a:xfrm>
          <a:prstGeom prst="rect">
            <a:avLst/>
          </a:prstGeom>
        </p:spPr>
        <p:txBody>
          <a:bodyPr wrap="square">
            <a:spAutoFit/>
          </a:bodyPr>
          <a:lstStyle/>
          <a:p>
            <a:r>
              <a:rPr lang="fr-FR" sz="2400" dirty="0" smtClean="0"/>
              <a:t>     Un </a:t>
            </a:r>
            <a:r>
              <a:rPr lang="fr-FR" sz="2400" dirty="0"/>
              <a:t>piézoélectrique est un matériau qui une fois contraint (compressé ou étiré) va se polariser, c'est-à-dire présenter un coté positif et un côté </a:t>
            </a:r>
            <a:r>
              <a:rPr lang="fr-FR" sz="2400" dirty="0" smtClean="0"/>
              <a:t>négatif. </a:t>
            </a:r>
            <a:endParaRPr lang="fr-FR" sz="2400" dirty="0"/>
          </a:p>
        </p:txBody>
      </p:sp>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9292" y="2425253"/>
            <a:ext cx="1800200" cy="262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253" t="-8273" b="-1"/>
          <a:stretch/>
        </p:blipFill>
        <p:spPr bwMode="auto">
          <a:xfrm>
            <a:off x="2727364" y="2498607"/>
            <a:ext cx="5767652" cy="2572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1971" y="4845840"/>
            <a:ext cx="7382085" cy="1484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Ellipse 8"/>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23</a:t>
            </a:r>
            <a:endParaRPr lang="fr-FR" sz="2000" dirty="0">
              <a:latin typeface="Times New Roman" panose="02020603050405020304" pitchFamily="18" charset="0"/>
              <a:cs typeface="Times New Roman" panose="02020603050405020304" pitchFamily="18" charset="0"/>
            </a:endParaRPr>
          </a:p>
        </p:txBody>
      </p:sp>
      <p:sp>
        <p:nvSpPr>
          <p:cNvPr id="10" name="Rectangle 9"/>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63453703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0336" y="2987660"/>
            <a:ext cx="2938625" cy="369332"/>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r>
              <a:rPr lang="fr-FR" dirty="0"/>
              <a:t>Le briquet piézoélectrique</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0336" y="1227938"/>
            <a:ext cx="2938625" cy="175972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1378924" y="5201656"/>
            <a:ext cx="3599476" cy="6463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fr-FR" dirty="0" smtClean="0"/>
              <a:t>Les </a:t>
            </a:r>
            <a:r>
              <a:rPr lang="fr-FR" dirty="0"/>
              <a:t>chaussures pour produire de </a:t>
            </a:r>
            <a:r>
              <a:rPr lang="fr-FR" dirty="0" smtClean="0"/>
              <a:t>l'énergie</a:t>
            </a:r>
            <a:endParaRPr lang="fr-FR" dirty="0"/>
          </a:p>
        </p:txBody>
      </p:sp>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4572" y="3356992"/>
            <a:ext cx="3548181" cy="172235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6012160" y="5208364"/>
            <a:ext cx="2736304" cy="646331"/>
          </a:xfrm>
          <a:prstGeom prst="rect">
            <a:avLst/>
          </a:prstGeom>
          <a:solidFill>
            <a:schemeClr val="accent5">
              <a:lumMod val="20000"/>
              <a:lumOff val="80000"/>
            </a:schemeClr>
          </a:solidFill>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fr-FR" dirty="0" smtClean="0"/>
              <a:t>le </a:t>
            </a:r>
            <a:r>
              <a:rPr lang="fr-FR" dirty="0"/>
              <a:t>pavé générateur </a:t>
            </a:r>
            <a:r>
              <a:rPr lang="fr-FR" dirty="0" smtClean="0"/>
              <a:t>d’énergie.</a:t>
            </a:r>
            <a:endParaRPr lang="fr-FR" dirty="0"/>
          </a:p>
        </p:txBody>
      </p:sp>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1817" y="2852936"/>
            <a:ext cx="2306647" cy="231354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05249" y="546925"/>
            <a:ext cx="3255597" cy="25922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itre 1"/>
          <p:cNvSpPr>
            <a:spLocks noGrp="1"/>
          </p:cNvSpPr>
          <p:nvPr>
            <p:ph type="title"/>
          </p:nvPr>
        </p:nvSpPr>
        <p:spPr>
          <a:xfrm>
            <a:off x="467544" y="476672"/>
            <a:ext cx="3939595" cy="391035"/>
          </a:xfrm>
          <a:ln>
            <a:noFill/>
          </a:ln>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r-FR" sz="2800" cap="none" spc="50" dirty="0" smtClean="0">
                <a:ln w="11430"/>
                <a:solidFill>
                  <a:srgbClr val="0070C0"/>
                </a:solidFill>
                <a:effectLst>
                  <a:outerShdw blurRad="76200" dist="50800" dir="5400000" algn="tl" rotWithShape="0">
                    <a:srgbClr val="000000">
                      <a:alpha val="65000"/>
                    </a:srgbClr>
                  </a:outerShdw>
                </a:effectLst>
              </a:rPr>
              <a:t>APPLICATIONS</a:t>
            </a:r>
            <a:r>
              <a:rPr lang="fr-FR" sz="2400" cap="none" spc="50" dirty="0" smtClean="0">
                <a:ln w="11430"/>
                <a:solidFill>
                  <a:srgbClr val="0070C0"/>
                </a:solidFill>
                <a:effectLst>
                  <a:outerShdw blurRad="76200" dist="50800" dir="5400000" algn="tl" rotWithShape="0">
                    <a:srgbClr val="000000">
                      <a:alpha val="65000"/>
                    </a:srgbClr>
                  </a:outerShdw>
                </a:effectLst>
              </a:rPr>
              <a:t>:</a:t>
            </a:r>
            <a:endParaRPr lang="fr-FR" sz="2400" cap="none" spc="50" dirty="0">
              <a:ln w="11430"/>
              <a:solidFill>
                <a:srgbClr val="0070C0"/>
              </a:solidFill>
              <a:effectLst>
                <a:outerShdw blurRad="76200" dist="50800" dir="5400000" algn="tl" rotWithShape="0">
                  <a:srgbClr val="000000">
                    <a:alpha val="65000"/>
                  </a:srgbClr>
                </a:outerShdw>
              </a:effectLst>
            </a:endParaRPr>
          </a:p>
        </p:txBody>
      </p:sp>
      <p:sp>
        <p:nvSpPr>
          <p:cNvPr id="12" name="Ellipse 11"/>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24</a:t>
            </a:r>
            <a:endParaRPr lang="fr-FR" sz="2000" dirty="0">
              <a:latin typeface="Times New Roman" panose="02020603050405020304" pitchFamily="18" charset="0"/>
              <a:cs typeface="Times New Roman" panose="02020603050405020304" pitchFamily="18" charset="0"/>
            </a:endParaRPr>
          </a:p>
        </p:txBody>
      </p:sp>
      <p:sp>
        <p:nvSpPr>
          <p:cNvPr id="13" name="Rectangle 12"/>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55514166"/>
      </p:ext>
    </p:extLst>
  </p:cSld>
  <p:clrMapOvr>
    <a:masterClrMapping/>
  </p:clrMapOvr>
  <mc:AlternateContent xmlns:mc="http://schemas.openxmlformats.org/markup-compatibility/2006" xmlns:p14="http://schemas.microsoft.com/office/powerpoint/2010/main">
    <mc:Choice Requires="p14">
      <p:transition spd="slow" p14:dur="20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fade">
                                      <p:cBhvr>
                                        <p:cTn id="12" dur="1000"/>
                                        <p:tgtEl>
                                          <p:spTgt spid="9218"/>
                                        </p:tgtEl>
                                      </p:cBhvr>
                                    </p:animEffect>
                                    <p:anim calcmode="lin" valueType="num">
                                      <p:cBhvr>
                                        <p:cTn id="13" dur="1000" fill="hold"/>
                                        <p:tgtEl>
                                          <p:spTgt spid="9218"/>
                                        </p:tgtEl>
                                        <p:attrNameLst>
                                          <p:attrName>ppt_x</p:attrName>
                                        </p:attrNameLst>
                                      </p:cBhvr>
                                      <p:tavLst>
                                        <p:tav tm="0">
                                          <p:val>
                                            <p:strVal val="#ppt_x"/>
                                          </p:val>
                                        </p:tav>
                                        <p:tav tm="100000">
                                          <p:val>
                                            <p:strVal val="#ppt_x"/>
                                          </p:val>
                                        </p:tav>
                                      </p:tavLst>
                                    </p:anim>
                                    <p:anim calcmode="lin" valueType="num">
                                      <p:cBhvr>
                                        <p:cTn id="14" dur="1000" fill="hold"/>
                                        <p:tgtEl>
                                          <p:spTgt spid="92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219"/>
                                        </p:tgtEl>
                                        <p:attrNameLst>
                                          <p:attrName>style.visibility</p:attrName>
                                        </p:attrNameLst>
                                      </p:cBhvr>
                                      <p:to>
                                        <p:strVal val="visible"/>
                                      </p:to>
                                    </p:set>
                                    <p:animEffect transition="in" filter="fade">
                                      <p:cBhvr>
                                        <p:cTn id="22" dur="1000"/>
                                        <p:tgtEl>
                                          <p:spTgt spid="9219"/>
                                        </p:tgtEl>
                                      </p:cBhvr>
                                    </p:animEffect>
                                    <p:anim calcmode="lin" valueType="num">
                                      <p:cBhvr>
                                        <p:cTn id="23" dur="1000" fill="hold"/>
                                        <p:tgtEl>
                                          <p:spTgt spid="9219"/>
                                        </p:tgtEl>
                                        <p:attrNameLst>
                                          <p:attrName>ppt_x</p:attrName>
                                        </p:attrNameLst>
                                      </p:cBhvr>
                                      <p:tavLst>
                                        <p:tav tm="0">
                                          <p:val>
                                            <p:strVal val="#ppt_x"/>
                                          </p:val>
                                        </p:tav>
                                        <p:tav tm="100000">
                                          <p:val>
                                            <p:strVal val="#ppt_x"/>
                                          </p:val>
                                        </p:tav>
                                      </p:tavLst>
                                    </p:anim>
                                    <p:anim calcmode="lin" valueType="num">
                                      <p:cBhvr>
                                        <p:cTn id="24" dur="1000" fill="hold"/>
                                        <p:tgtEl>
                                          <p:spTgt spid="921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9220"/>
                                        </p:tgtEl>
                                        <p:attrNameLst>
                                          <p:attrName>style.visibility</p:attrName>
                                        </p:attrNameLst>
                                      </p:cBhvr>
                                      <p:to>
                                        <p:strVal val="visible"/>
                                      </p:to>
                                    </p:set>
                                    <p:animEffect transition="in" filter="fade">
                                      <p:cBhvr>
                                        <p:cTn id="32" dur="1000"/>
                                        <p:tgtEl>
                                          <p:spTgt spid="9220"/>
                                        </p:tgtEl>
                                      </p:cBhvr>
                                    </p:animEffect>
                                    <p:anim calcmode="lin" valueType="num">
                                      <p:cBhvr>
                                        <p:cTn id="33" dur="1000" fill="hold"/>
                                        <p:tgtEl>
                                          <p:spTgt spid="9220"/>
                                        </p:tgtEl>
                                        <p:attrNameLst>
                                          <p:attrName>ppt_x</p:attrName>
                                        </p:attrNameLst>
                                      </p:cBhvr>
                                      <p:tavLst>
                                        <p:tav tm="0">
                                          <p:val>
                                            <p:strVal val="#ppt_x"/>
                                          </p:val>
                                        </p:tav>
                                        <p:tav tm="100000">
                                          <p:val>
                                            <p:strVal val="#ppt_x"/>
                                          </p:val>
                                        </p:tav>
                                      </p:tavLst>
                                    </p:anim>
                                    <p:anim calcmode="lin" valueType="num">
                                      <p:cBhvr>
                                        <p:cTn id="34" dur="1000" fill="hold"/>
                                        <p:tgtEl>
                                          <p:spTgt spid="922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9221"/>
                                        </p:tgtEl>
                                        <p:attrNameLst>
                                          <p:attrName>style.visibility</p:attrName>
                                        </p:attrNameLst>
                                      </p:cBhvr>
                                      <p:to>
                                        <p:strVal val="visible"/>
                                      </p:to>
                                    </p:set>
                                    <p:animEffect transition="in" filter="fade">
                                      <p:cBhvr>
                                        <p:cTn id="37" dur="1000"/>
                                        <p:tgtEl>
                                          <p:spTgt spid="9221"/>
                                        </p:tgtEl>
                                      </p:cBhvr>
                                    </p:animEffect>
                                    <p:anim calcmode="lin" valueType="num">
                                      <p:cBhvr>
                                        <p:cTn id="38" dur="1000" fill="hold"/>
                                        <p:tgtEl>
                                          <p:spTgt spid="9221"/>
                                        </p:tgtEl>
                                        <p:attrNameLst>
                                          <p:attrName>ppt_x</p:attrName>
                                        </p:attrNameLst>
                                      </p:cBhvr>
                                      <p:tavLst>
                                        <p:tav tm="0">
                                          <p:val>
                                            <p:strVal val="#ppt_x"/>
                                          </p:val>
                                        </p:tav>
                                        <p:tav tm="100000">
                                          <p:val>
                                            <p:strVal val="#ppt_x"/>
                                          </p:val>
                                        </p:tav>
                                      </p:tavLst>
                                    </p:anim>
                                    <p:anim calcmode="lin" valueType="num">
                                      <p:cBhvr>
                                        <p:cTn id="39" dur="1000" fill="hold"/>
                                        <p:tgtEl>
                                          <p:spTgt spid="922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96948" y="2679303"/>
            <a:ext cx="3617415" cy="461665"/>
          </a:xfrm>
          <a:prstGeom prst="rect">
            <a:avLst/>
          </a:prstGeom>
          <a:noFill/>
          <a:ln>
            <a:solidFill>
              <a:schemeClr val="tx1"/>
            </a:solid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fr-FR" sz="2400" dirty="0" smtClean="0">
                <a:solidFill>
                  <a:schemeClr val="tx1"/>
                </a:solidFill>
                <a:latin typeface="Times New Roman" panose="02020603050405020304" pitchFamily="18" charset="0"/>
                <a:cs typeface="Times New Roman" panose="02020603050405020304" pitchFamily="18" charset="0"/>
              </a:rPr>
              <a:t>Parking piézoélectrique.</a:t>
            </a:r>
            <a:endParaRPr lang="fr-FR" sz="2400" dirty="0">
              <a:solidFill>
                <a:schemeClr val="tx1"/>
              </a:solidFill>
              <a:latin typeface="Times New Roman" panose="02020603050405020304" pitchFamily="18" charset="0"/>
              <a:cs typeface="Times New Roman" panose="02020603050405020304" pitchFamily="18" charset="0"/>
            </a:endParaRP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08625">
            <a:off x="5196007" y="332656"/>
            <a:ext cx="3471082" cy="195511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5" name="Rectangle 4"/>
          <p:cNvSpPr/>
          <p:nvPr/>
        </p:nvSpPr>
        <p:spPr>
          <a:xfrm>
            <a:off x="539552" y="2679303"/>
            <a:ext cx="4037563" cy="461665"/>
          </a:xfrm>
          <a:prstGeom prst="rect">
            <a:avLst/>
          </a:prstGeom>
          <a:noFill/>
          <a:ln>
            <a:solidFill>
              <a:schemeClr val="tx1"/>
            </a:solidFill>
          </a:ln>
        </p:spPr>
        <p:style>
          <a:lnRef idx="1">
            <a:schemeClr val="accent2"/>
          </a:lnRef>
          <a:fillRef idx="2">
            <a:schemeClr val="accent2"/>
          </a:fillRef>
          <a:effectRef idx="1">
            <a:schemeClr val="accent2"/>
          </a:effectRef>
          <a:fontRef idx="minor">
            <a:schemeClr val="dk1"/>
          </a:fontRef>
        </p:style>
        <p:txBody>
          <a:bodyPr wrap="square">
            <a:spAutoFit/>
          </a:bodyPr>
          <a:lstStyle/>
          <a:p>
            <a:r>
              <a:rPr lang="fr-FR" sz="2400" dirty="0" smtClean="0">
                <a:solidFill>
                  <a:schemeClr val="tx1"/>
                </a:solidFill>
                <a:latin typeface="Times New Roman" panose="02020603050405020304" pitchFamily="18" charset="0"/>
                <a:cs typeface="Times New Roman" panose="02020603050405020304" pitchFamily="18" charset="0"/>
              </a:rPr>
              <a:t>Métro </a:t>
            </a:r>
            <a:r>
              <a:rPr lang="fr-FR" sz="2400" dirty="0">
                <a:solidFill>
                  <a:schemeClr val="tx1"/>
                </a:solidFill>
                <a:latin typeface="Times New Roman" panose="02020603050405020304" pitchFamily="18" charset="0"/>
                <a:cs typeface="Times New Roman" panose="02020603050405020304" pitchFamily="18" charset="0"/>
              </a:rPr>
              <a:t>piézoélectrique à </a:t>
            </a:r>
            <a:r>
              <a:rPr lang="fr-FR" sz="2400" dirty="0" smtClean="0">
                <a:solidFill>
                  <a:schemeClr val="tx1"/>
                </a:solidFill>
                <a:latin typeface="Times New Roman" panose="02020603050405020304" pitchFamily="18" charset="0"/>
                <a:cs typeface="Times New Roman" panose="02020603050405020304" pitchFamily="18" charset="0"/>
              </a:rPr>
              <a:t>Tokyo.</a:t>
            </a:r>
            <a:endParaRPr lang="fr-FR" sz="2400" dirty="0">
              <a:solidFill>
                <a:schemeClr val="tx1"/>
              </a:solidFill>
              <a:latin typeface="Times New Roman" panose="02020603050405020304" pitchFamily="18" charset="0"/>
              <a:cs typeface="Times New Roman" panose="02020603050405020304" pitchFamily="18" charset="0"/>
            </a:endParaRPr>
          </a:p>
        </p:txBody>
      </p:sp>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01021">
            <a:off x="665481" y="309954"/>
            <a:ext cx="3503420" cy="203577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7" name="Rectangle 6"/>
          <p:cNvSpPr/>
          <p:nvPr/>
        </p:nvSpPr>
        <p:spPr>
          <a:xfrm>
            <a:off x="5068679" y="5751253"/>
            <a:ext cx="3745684" cy="830997"/>
          </a:xfrm>
          <a:prstGeom prst="rect">
            <a:avLst/>
          </a:prstGeom>
          <a:noFill/>
          <a:ln>
            <a:solidFill>
              <a:schemeClr val="tx1"/>
            </a:solidFill>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2400" dirty="0" smtClean="0">
                <a:solidFill>
                  <a:schemeClr val="tx1"/>
                </a:solidFill>
                <a:latin typeface="Times New Roman" panose="02020603050405020304" pitchFamily="18" charset="0"/>
                <a:cs typeface="Times New Roman" panose="02020603050405020304" pitchFamily="18" charset="0"/>
              </a:rPr>
              <a:t>Une </a:t>
            </a:r>
            <a:r>
              <a:rPr lang="fr-FR" sz="2400" dirty="0">
                <a:solidFill>
                  <a:schemeClr val="tx1"/>
                </a:solidFill>
                <a:latin typeface="Times New Roman" panose="02020603050405020304" pitchFamily="18" charset="0"/>
                <a:cs typeface="Times New Roman" panose="02020603050405020304" pitchFamily="18" charset="0"/>
              </a:rPr>
              <a:t>A</a:t>
            </a:r>
            <a:r>
              <a:rPr lang="fr-FR" sz="2400" dirty="0" smtClean="0">
                <a:solidFill>
                  <a:schemeClr val="tx1"/>
                </a:solidFill>
                <a:latin typeface="Times New Roman" panose="02020603050405020304" pitchFamily="18" charset="0"/>
                <a:cs typeface="Times New Roman" panose="02020603050405020304" pitchFamily="18" charset="0"/>
              </a:rPr>
              <a:t>utoroute Électriquement Autonome</a:t>
            </a:r>
            <a:endParaRPr lang="fr-FR" sz="2400" dirty="0">
              <a:solidFill>
                <a:schemeClr val="tx1"/>
              </a:solidFill>
              <a:latin typeface="Times New Roman" panose="02020603050405020304" pitchFamily="18" charset="0"/>
              <a:cs typeface="Times New Roman" panose="02020603050405020304" pitchFamily="18" charset="0"/>
            </a:endParaRPr>
          </a:p>
        </p:txBody>
      </p:sp>
      <p:pic>
        <p:nvPicPr>
          <p:cNvPr id="1024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93751">
            <a:off x="5097127" y="3427420"/>
            <a:ext cx="3511160" cy="209317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10" name="Rectangle 9"/>
          <p:cNvSpPr/>
          <p:nvPr/>
        </p:nvSpPr>
        <p:spPr>
          <a:xfrm>
            <a:off x="493069" y="5805264"/>
            <a:ext cx="4078931" cy="461665"/>
          </a:xfrm>
          <a:prstGeom prst="rect">
            <a:avLst/>
          </a:prstGeom>
          <a:noFill/>
          <a:ln>
            <a:solidFill>
              <a:schemeClr val="tx1"/>
            </a:solidFill>
          </a:ln>
        </p:spPr>
        <p:style>
          <a:lnRef idx="1">
            <a:schemeClr val="dk1"/>
          </a:lnRef>
          <a:fillRef idx="2">
            <a:schemeClr val="dk1"/>
          </a:fillRef>
          <a:effectRef idx="1">
            <a:schemeClr val="dk1"/>
          </a:effectRef>
          <a:fontRef idx="minor">
            <a:schemeClr val="dk1"/>
          </a:fontRef>
        </p:style>
        <p:txBody>
          <a:bodyPr wrap="square">
            <a:spAutoFit/>
          </a:bodyPr>
          <a:lstStyle/>
          <a:p>
            <a:r>
              <a:rPr lang="fr-FR" sz="2400" dirty="0" smtClean="0">
                <a:solidFill>
                  <a:schemeClr val="tx1"/>
                </a:solidFill>
                <a:latin typeface="Times New Roman" panose="02020603050405020304" pitchFamily="18" charset="0"/>
                <a:cs typeface="Times New Roman" panose="02020603050405020304" pitchFamily="18" charset="0"/>
              </a:rPr>
              <a:t>Piste </a:t>
            </a:r>
            <a:r>
              <a:rPr lang="fr-FR" sz="2400" dirty="0">
                <a:solidFill>
                  <a:schemeClr val="tx1"/>
                </a:solidFill>
                <a:latin typeface="Times New Roman" panose="02020603050405020304" pitchFamily="18" charset="0"/>
                <a:cs typeface="Times New Roman" panose="02020603050405020304" pitchFamily="18" charset="0"/>
              </a:rPr>
              <a:t>de </a:t>
            </a:r>
            <a:r>
              <a:rPr lang="fr-FR" sz="2400" dirty="0" smtClean="0">
                <a:solidFill>
                  <a:schemeClr val="tx1"/>
                </a:solidFill>
                <a:latin typeface="Times New Roman" panose="02020603050405020304" pitchFamily="18" charset="0"/>
                <a:cs typeface="Times New Roman" panose="02020603050405020304" pitchFamily="18" charset="0"/>
              </a:rPr>
              <a:t>Danse Autosuffisante. </a:t>
            </a:r>
            <a:endParaRPr lang="fr-FR" sz="2400" dirty="0">
              <a:solidFill>
                <a:schemeClr val="tx1"/>
              </a:solidFill>
              <a:latin typeface="Times New Roman" panose="02020603050405020304" pitchFamily="18" charset="0"/>
              <a:cs typeface="Times New Roman" panose="02020603050405020304" pitchFamily="18" charset="0"/>
            </a:endParaRPr>
          </a:p>
        </p:txBody>
      </p:sp>
      <p:pic>
        <p:nvPicPr>
          <p:cNvPr id="1024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329118">
            <a:off x="855620" y="3519603"/>
            <a:ext cx="3488878" cy="20696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11" name="Ellipse 10"/>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25</a:t>
            </a:r>
            <a:endParaRPr lang="fr-FR" sz="2000" dirty="0">
              <a:latin typeface="Times New Roman" panose="02020603050405020304" pitchFamily="18" charset="0"/>
              <a:cs typeface="Times New Roman" panose="02020603050405020304" pitchFamily="18" charset="0"/>
            </a:endParaRPr>
          </a:p>
        </p:txBody>
      </p:sp>
      <p:sp>
        <p:nvSpPr>
          <p:cNvPr id="12" name="Rectangle 11"/>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064453798"/>
      </p:ext>
    </p:extLst>
  </p:cSld>
  <p:clrMapOvr>
    <a:masterClrMapping/>
  </p:clrMapOvr>
  <mc:AlternateContent xmlns:mc="http://schemas.openxmlformats.org/markup-compatibility/2006" xmlns:p14="http://schemas.microsoft.com/office/powerpoint/2010/main">
    <mc:Choice Requires="p14">
      <p:transition spd="slow" p14:dur="20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0243"/>
                                        </p:tgtEl>
                                        <p:attrNameLst>
                                          <p:attrName>style.visibility</p:attrName>
                                        </p:attrNameLst>
                                      </p:cBhvr>
                                      <p:to>
                                        <p:strVal val="visible"/>
                                      </p:to>
                                    </p:set>
                                    <p:animEffect transition="in" filter="wipe(down)">
                                      <p:cBhvr>
                                        <p:cTn id="23" dur="580">
                                          <p:stCondLst>
                                            <p:cond delay="0"/>
                                          </p:stCondLst>
                                        </p:cTn>
                                        <p:tgtEl>
                                          <p:spTgt spid="10243"/>
                                        </p:tgtEl>
                                      </p:cBhvr>
                                    </p:animEffect>
                                    <p:anim calcmode="lin" valueType="num">
                                      <p:cBhvr>
                                        <p:cTn id="24" dur="1822" tmFilter="0,0; 0.14,0.36; 0.43,0.73; 0.71,0.91; 1.0,1.0">
                                          <p:stCondLst>
                                            <p:cond delay="0"/>
                                          </p:stCondLst>
                                        </p:cTn>
                                        <p:tgtEl>
                                          <p:spTgt spid="1024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024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024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024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0243"/>
                                        </p:tgtEl>
                                        <p:attrNameLst>
                                          <p:attrName>ppt_y</p:attrName>
                                        </p:attrNameLst>
                                      </p:cBhvr>
                                      <p:tavLst>
                                        <p:tav tm="0" fmla="#ppt_y-sin(pi*$)/81">
                                          <p:val>
                                            <p:fltVal val="0"/>
                                          </p:val>
                                        </p:tav>
                                        <p:tav tm="100000">
                                          <p:val>
                                            <p:fltVal val="1"/>
                                          </p:val>
                                        </p:tav>
                                      </p:tavLst>
                                    </p:anim>
                                    <p:animScale>
                                      <p:cBhvr>
                                        <p:cTn id="29" dur="26">
                                          <p:stCondLst>
                                            <p:cond delay="650"/>
                                          </p:stCondLst>
                                        </p:cTn>
                                        <p:tgtEl>
                                          <p:spTgt spid="10243"/>
                                        </p:tgtEl>
                                      </p:cBhvr>
                                      <p:to x="100000" y="60000"/>
                                    </p:animScale>
                                    <p:animScale>
                                      <p:cBhvr>
                                        <p:cTn id="30" dur="166" decel="50000">
                                          <p:stCondLst>
                                            <p:cond delay="676"/>
                                          </p:stCondLst>
                                        </p:cTn>
                                        <p:tgtEl>
                                          <p:spTgt spid="10243"/>
                                        </p:tgtEl>
                                      </p:cBhvr>
                                      <p:to x="100000" y="100000"/>
                                    </p:animScale>
                                    <p:animScale>
                                      <p:cBhvr>
                                        <p:cTn id="31" dur="26">
                                          <p:stCondLst>
                                            <p:cond delay="1312"/>
                                          </p:stCondLst>
                                        </p:cTn>
                                        <p:tgtEl>
                                          <p:spTgt spid="10243"/>
                                        </p:tgtEl>
                                      </p:cBhvr>
                                      <p:to x="100000" y="80000"/>
                                    </p:animScale>
                                    <p:animScale>
                                      <p:cBhvr>
                                        <p:cTn id="32" dur="166" decel="50000">
                                          <p:stCondLst>
                                            <p:cond delay="1338"/>
                                          </p:stCondLst>
                                        </p:cTn>
                                        <p:tgtEl>
                                          <p:spTgt spid="10243"/>
                                        </p:tgtEl>
                                      </p:cBhvr>
                                      <p:to x="100000" y="100000"/>
                                    </p:animScale>
                                    <p:animScale>
                                      <p:cBhvr>
                                        <p:cTn id="33" dur="26">
                                          <p:stCondLst>
                                            <p:cond delay="1642"/>
                                          </p:stCondLst>
                                        </p:cTn>
                                        <p:tgtEl>
                                          <p:spTgt spid="10243"/>
                                        </p:tgtEl>
                                      </p:cBhvr>
                                      <p:to x="100000" y="90000"/>
                                    </p:animScale>
                                    <p:animScale>
                                      <p:cBhvr>
                                        <p:cTn id="34" dur="166" decel="50000">
                                          <p:stCondLst>
                                            <p:cond delay="1668"/>
                                          </p:stCondLst>
                                        </p:cTn>
                                        <p:tgtEl>
                                          <p:spTgt spid="10243"/>
                                        </p:tgtEl>
                                      </p:cBhvr>
                                      <p:to x="100000" y="100000"/>
                                    </p:animScale>
                                    <p:animScale>
                                      <p:cBhvr>
                                        <p:cTn id="35" dur="26">
                                          <p:stCondLst>
                                            <p:cond delay="1808"/>
                                          </p:stCondLst>
                                        </p:cTn>
                                        <p:tgtEl>
                                          <p:spTgt spid="10243"/>
                                        </p:tgtEl>
                                      </p:cBhvr>
                                      <p:to x="100000" y="95000"/>
                                    </p:animScale>
                                    <p:animScale>
                                      <p:cBhvr>
                                        <p:cTn id="36" dur="166" decel="50000">
                                          <p:stCondLst>
                                            <p:cond delay="1834"/>
                                          </p:stCondLst>
                                        </p:cTn>
                                        <p:tgtEl>
                                          <p:spTgt spid="10243"/>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down)">
                                      <p:cBhvr>
                                        <p:cTn id="41" dur="580">
                                          <p:stCondLst>
                                            <p:cond delay="0"/>
                                          </p:stCondLst>
                                        </p:cTn>
                                        <p:tgtEl>
                                          <p:spTgt spid="4"/>
                                        </p:tgtEl>
                                      </p:cBhvr>
                                    </p:animEffect>
                                    <p:anim calcmode="lin" valueType="num">
                                      <p:cBhvr>
                                        <p:cTn id="42"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7" dur="26">
                                          <p:stCondLst>
                                            <p:cond delay="650"/>
                                          </p:stCondLst>
                                        </p:cTn>
                                        <p:tgtEl>
                                          <p:spTgt spid="4"/>
                                        </p:tgtEl>
                                      </p:cBhvr>
                                      <p:to x="100000" y="60000"/>
                                    </p:animScale>
                                    <p:animScale>
                                      <p:cBhvr>
                                        <p:cTn id="48" dur="166" decel="50000">
                                          <p:stCondLst>
                                            <p:cond delay="676"/>
                                          </p:stCondLst>
                                        </p:cTn>
                                        <p:tgtEl>
                                          <p:spTgt spid="4"/>
                                        </p:tgtEl>
                                      </p:cBhvr>
                                      <p:to x="100000" y="100000"/>
                                    </p:animScale>
                                    <p:animScale>
                                      <p:cBhvr>
                                        <p:cTn id="49" dur="26">
                                          <p:stCondLst>
                                            <p:cond delay="1312"/>
                                          </p:stCondLst>
                                        </p:cTn>
                                        <p:tgtEl>
                                          <p:spTgt spid="4"/>
                                        </p:tgtEl>
                                      </p:cBhvr>
                                      <p:to x="100000" y="80000"/>
                                    </p:animScale>
                                    <p:animScale>
                                      <p:cBhvr>
                                        <p:cTn id="50" dur="166" decel="50000">
                                          <p:stCondLst>
                                            <p:cond delay="1338"/>
                                          </p:stCondLst>
                                        </p:cTn>
                                        <p:tgtEl>
                                          <p:spTgt spid="4"/>
                                        </p:tgtEl>
                                      </p:cBhvr>
                                      <p:to x="100000" y="100000"/>
                                    </p:animScale>
                                    <p:animScale>
                                      <p:cBhvr>
                                        <p:cTn id="51" dur="26">
                                          <p:stCondLst>
                                            <p:cond delay="1642"/>
                                          </p:stCondLst>
                                        </p:cTn>
                                        <p:tgtEl>
                                          <p:spTgt spid="4"/>
                                        </p:tgtEl>
                                      </p:cBhvr>
                                      <p:to x="100000" y="90000"/>
                                    </p:animScale>
                                    <p:animScale>
                                      <p:cBhvr>
                                        <p:cTn id="52" dur="166" decel="50000">
                                          <p:stCondLst>
                                            <p:cond delay="1668"/>
                                          </p:stCondLst>
                                        </p:cTn>
                                        <p:tgtEl>
                                          <p:spTgt spid="4"/>
                                        </p:tgtEl>
                                      </p:cBhvr>
                                      <p:to x="100000" y="100000"/>
                                    </p:animScale>
                                    <p:animScale>
                                      <p:cBhvr>
                                        <p:cTn id="53" dur="26">
                                          <p:stCondLst>
                                            <p:cond delay="1808"/>
                                          </p:stCondLst>
                                        </p:cTn>
                                        <p:tgtEl>
                                          <p:spTgt spid="4"/>
                                        </p:tgtEl>
                                      </p:cBhvr>
                                      <p:to x="100000" y="95000"/>
                                    </p:animScale>
                                    <p:animScale>
                                      <p:cBhvr>
                                        <p:cTn id="54" dur="166" decel="50000">
                                          <p:stCondLst>
                                            <p:cond delay="1834"/>
                                          </p:stCondLst>
                                        </p:cTn>
                                        <p:tgtEl>
                                          <p:spTgt spid="4"/>
                                        </p:tgtEl>
                                      </p:cBhvr>
                                      <p:to x="100000" y="100000"/>
                                    </p:animScale>
                                  </p:childTnLst>
                                </p:cTn>
                              </p:par>
                              <p:par>
                                <p:cTn id="55" presetID="26" presetClass="entr" presetSubtype="0" fill="hold" nodeType="withEffect">
                                  <p:stCondLst>
                                    <p:cond delay="0"/>
                                  </p:stCondLst>
                                  <p:childTnLst>
                                    <p:set>
                                      <p:cBhvr>
                                        <p:cTn id="56" dur="1" fill="hold">
                                          <p:stCondLst>
                                            <p:cond delay="0"/>
                                          </p:stCondLst>
                                        </p:cTn>
                                        <p:tgtEl>
                                          <p:spTgt spid="10242"/>
                                        </p:tgtEl>
                                        <p:attrNameLst>
                                          <p:attrName>style.visibility</p:attrName>
                                        </p:attrNameLst>
                                      </p:cBhvr>
                                      <p:to>
                                        <p:strVal val="visible"/>
                                      </p:to>
                                    </p:set>
                                    <p:animEffect transition="in" filter="wipe(down)">
                                      <p:cBhvr>
                                        <p:cTn id="57" dur="580">
                                          <p:stCondLst>
                                            <p:cond delay="0"/>
                                          </p:stCondLst>
                                        </p:cTn>
                                        <p:tgtEl>
                                          <p:spTgt spid="10242"/>
                                        </p:tgtEl>
                                      </p:cBhvr>
                                    </p:animEffect>
                                    <p:anim calcmode="lin" valueType="num">
                                      <p:cBhvr>
                                        <p:cTn id="58" dur="1822" tmFilter="0,0; 0.14,0.36; 0.43,0.73; 0.71,0.91; 1.0,1.0">
                                          <p:stCondLst>
                                            <p:cond delay="0"/>
                                          </p:stCondLst>
                                        </p:cTn>
                                        <p:tgtEl>
                                          <p:spTgt spid="10242"/>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10242"/>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10242"/>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10242"/>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10242"/>
                                        </p:tgtEl>
                                        <p:attrNameLst>
                                          <p:attrName>ppt_y</p:attrName>
                                        </p:attrNameLst>
                                      </p:cBhvr>
                                      <p:tavLst>
                                        <p:tav tm="0" fmla="#ppt_y-sin(pi*$)/81">
                                          <p:val>
                                            <p:fltVal val="0"/>
                                          </p:val>
                                        </p:tav>
                                        <p:tav tm="100000">
                                          <p:val>
                                            <p:fltVal val="1"/>
                                          </p:val>
                                        </p:tav>
                                      </p:tavLst>
                                    </p:anim>
                                    <p:animScale>
                                      <p:cBhvr>
                                        <p:cTn id="63" dur="26">
                                          <p:stCondLst>
                                            <p:cond delay="650"/>
                                          </p:stCondLst>
                                        </p:cTn>
                                        <p:tgtEl>
                                          <p:spTgt spid="10242"/>
                                        </p:tgtEl>
                                      </p:cBhvr>
                                      <p:to x="100000" y="60000"/>
                                    </p:animScale>
                                    <p:animScale>
                                      <p:cBhvr>
                                        <p:cTn id="64" dur="166" decel="50000">
                                          <p:stCondLst>
                                            <p:cond delay="676"/>
                                          </p:stCondLst>
                                        </p:cTn>
                                        <p:tgtEl>
                                          <p:spTgt spid="10242"/>
                                        </p:tgtEl>
                                      </p:cBhvr>
                                      <p:to x="100000" y="100000"/>
                                    </p:animScale>
                                    <p:animScale>
                                      <p:cBhvr>
                                        <p:cTn id="65" dur="26">
                                          <p:stCondLst>
                                            <p:cond delay="1312"/>
                                          </p:stCondLst>
                                        </p:cTn>
                                        <p:tgtEl>
                                          <p:spTgt spid="10242"/>
                                        </p:tgtEl>
                                      </p:cBhvr>
                                      <p:to x="100000" y="80000"/>
                                    </p:animScale>
                                    <p:animScale>
                                      <p:cBhvr>
                                        <p:cTn id="66" dur="166" decel="50000">
                                          <p:stCondLst>
                                            <p:cond delay="1338"/>
                                          </p:stCondLst>
                                        </p:cTn>
                                        <p:tgtEl>
                                          <p:spTgt spid="10242"/>
                                        </p:tgtEl>
                                      </p:cBhvr>
                                      <p:to x="100000" y="100000"/>
                                    </p:animScale>
                                    <p:animScale>
                                      <p:cBhvr>
                                        <p:cTn id="67" dur="26">
                                          <p:stCondLst>
                                            <p:cond delay="1642"/>
                                          </p:stCondLst>
                                        </p:cTn>
                                        <p:tgtEl>
                                          <p:spTgt spid="10242"/>
                                        </p:tgtEl>
                                      </p:cBhvr>
                                      <p:to x="100000" y="90000"/>
                                    </p:animScale>
                                    <p:animScale>
                                      <p:cBhvr>
                                        <p:cTn id="68" dur="166" decel="50000">
                                          <p:stCondLst>
                                            <p:cond delay="1668"/>
                                          </p:stCondLst>
                                        </p:cTn>
                                        <p:tgtEl>
                                          <p:spTgt spid="10242"/>
                                        </p:tgtEl>
                                      </p:cBhvr>
                                      <p:to x="100000" y="100000"/>
                                    </p:animScale>
                                    <p:animScale>
                                      <p:cBhvr>
                                        <p:cTn id="69" dur="26">
                                          <p:stCondLst>
                                            <p:cond delay="1808"/>
                                          </p:stCondLst>
                                        </p:cTn>
                                        <p:tgtEl>
                                          <p:spTgt spid="10242"/>
                                        </p:tgtEl>
                                      </p:cBhvr>
                                      <p:to x="100000" y="95000"/>
                                    </p:animScale>
                                    <p:animScale>
                                      <p:cBhvr>
                                        <p:cTn id="70" dur="166" decel="50000">
                                          <p:stCondLst>
                                            <p:cond delay="1834"/>
                                          </p:stCondLst>
                                        </p:cTn>
                                        <p:tgtEl>
                                          <p:spTgt spid="10242"/>
                                        </p:tgtEl>
                                      </p:cBhvr>
                                      <p:to x="100000" y="100000"/>
                                    </p:animScale>
                                  </p:childTnLst>
                                </p:cTn>
                              </p:par>
                            </p:childTnLst>
                          </p:cTn>
                        </p:par>
                      </p:childTnLst>
                    </p:cTn>
                  </p:par>
                  <p:par>
                    <p:cTn id="71" fill="hold">
                      <p:stCondLst>
                        <p:cond delay="indefinite"/>
                      </p:stCondLst>
                      <p:childTnLst>
                        <p:par>
                          <p:cTn id="72" fill="hold">
                            <p:stCondLst>
                              <p:cond delay="0"/>
                            </p:stCondLst>
                            <p:childTnLst>
                              <p:par>
                                <p:cTn id="73" presetID="26" presetClass="entr" presetSubtype="0" fill="hold" grpId="0" nodeType="click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down)">
                                      <p:cBhvr>
                                        <p:cTn id="75" dur="580">
                                          <p:stCondLst>
                                            <p:cond delay="0"/>
                                          </p:stCondLst>
                                        </p:cTn>
                                        <p:tgtEl>
                                          <p:spTgt spid="10"/>
                                        </p:tgtEl>
                                      </p:cBhvr>
                                    </p:animEffect>
                                    <p:anim calcmode="lin" valueType="num">
                                      <p:cBhvr>
                                        <p:cTn id="7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81" dur="26">
                                          <p:stCondLst>
                                            <p:cond delay="650"/>
                                          </p:stCondLst>
                                        </p:cTn>
                                        <p:tgtEl>
                                          <p:spTgt spid="10"/>
                                        </p:tgtEl>
                                      </p:cBhvr>
                                      <p:to x="100000" y="60000"/>
                                    </p:animScale>
                                    <p:animScale>
                                      <p:cBhvr>
                                        <p:cTn id="82" dur="166" decel="50000">
                                          <p:stCondLst>
                                            <p:cond delay="676"/>
                                          </p:stCondLst>
                                        </p:cTn>
                                        <p:tgtEl>
                                          <p:spTgt spid="10"/>
                                        </p:tgtEl>
                                      </p:cBhvr>
                                      <p:to x="100000" y="100000"/>
                                    </p:animScale>
                                    <p:animScale>
                                      <p:cBhvr>
                                        <p:cTn id="83" dur="26">
                                          <p:stCondLst>
                                            <p:cond delay="1312"/>
                                          </p:stCondLst>
                                        </p:cTn>
                                        <p:tgtEl>
                                          <p:spTgt spid="10"/>
                                        </p:tgtEl>
                                      </p:cBhvr>
                                      <p:to x="100000" y="80000"/>
                                    </p:animScale>
                                    <p:animScale>
                                      <p:cBhvr>
                                        <p:cTn id="84" dur="166" decel="50000">
                                          <p:stCondLst>
                                            <p:cond delay="1338"/>
                                          </p:stCondLst>
                                        </p:cTn>
                                        <p:tgtEl>
                                          <p:spTgt spid="10"/>
                                        </p:tgtEl>
                                      </p:cBhvr>
                                      <p:to x="100000" y="100000"/>
                                    </p:animScale>
                                    <p:animScale>
                                      <p:cBhvr>
                                        <p:cTn id="85" dur="26">
                                          <p:stCondLst>
                                            <p:cond delay="1642"/>
                                          </p:stCondLst>
                                        </p:cTn>
                                        <p:tgtEl>
                                          <p:spTgt spid="10"/>
                                        </p:tgtEl>
                                      </p:cBhvr>
                                      <p:to x="100000" y="90000"/>
                                    </p:animScale>
                                    <p:animScale>
                                      <p:cBhvr>
                                        <p:cTn id="86" dur="166" decel="50000">
                                          <p:stCondLst>
                                            <p:cond delay="1668"/>
                                          </p:stCondLst>
                                        </p:cTn>
                                        <p:tgtEl>
                                          <p:spTgt spid="10"/>
                                        </p:tgtEl>
                                      </p:cBhvr>
                                      <p:to x="100000" y="100000"/>
                                    </p:animScale>
                                    <p:animScale>
                                      <p:cBhvr>
                                        <p:cTn id="87" dur="26">
                                          <p:stCondLst>
                                            <p:cond delay="1808"/>
                                          </p:stCondLst>
                                        </p:cTn>
                                        <p:tgtEl>
                                          <p:spTgt spid="10"/>
                                        </p:tgtEl>
                                      </p:cBhvr>
                                      <p:to x="100000" y="95000"/>
                                    </p:animScale>
                                    <p:animScale>
                                      <p:cBhvr>
                                        <p:cTn id="88" dur="166" decel="50000">
                                          <p:stCondLst>
                                            <p:cond delay="1834"/>
                                          </p:stCondLst>
                                        </p:cTn>
                                        <p:tgtEl>
                                          <p:spTgt spid="10"/>
                                        </p:tgtEl>
                                      </p:cBhvr>
                                      <p:to x="100000" y="100000"/>
                                    </p:animScale>
                                  </p:childTnLst>
                                </p:cTn>
                              </p:par>
                              <p:par>
                                <p:cTn id="89" presetID="26" presetClass="entr" presetSubtype="0" fill="hold" nodeType="withEffect">
                                  <p:stCondLst>
                                    <p:cond delay="0"/>
                                  </p:stCondLst>
                                  <p:childTnLst>
                                    <p:set>
                                      <p:cBhvr>
                                        <p:cTn id="90" dur="1" fill="hold">
                                          <p:stCondLst>
                                            <p:cond delay="0"/>
                                          </p:stCondLst>
                                        </p:cTn>
                                        <p:tgtEl>
                                          <p:spTgt spid="10246"/>
                                        </p:tgtEl>
                                        <p:attrNameLst>
                                          <p:attrName>style.visibility</p:attrName>
                                        </p:attrNameLst>
                                      </p:cBhvr>
                                      <p:to>
                                        <p:strVal val="visible"/>
                                      </p:to>
                                    </p:set>
                                    <p:animEffect transition="in" filter="wipe(down)">
                                      <p:cBhvr>
                                        <p:cTn id="91" dur="580">
                                          <p:stCondLst>
                                            <p:cond delay="0"/>
                                          </p:stCondLst>
                                        </p:cTn>
                                        <p:tgtEl>
                                          <p:spTgt spid="10246"/>
                                        </p:tgtEl>
                                      </p:cBhvr>
                                    </p:animEffect>
                                    <p:anim calcmode="lin" valueType="num">
                                      <p:cBhvr>
                                        <p:cTn id="92" dur="1822" tmFilter="0,0; 0.14,0.36; 0.43,0.73; 0.71,0.91; 1.0,1.0">
                                          <p:stCondLst>
                                            <p:cond delay="0"/>
                                          </p:stCondLst>
                                        </p:cTn>
                                        <p:tgtEl>
                                          <p:spTgt spid="10246"/>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10246"/>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10246"/>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10246"/>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10246"/>
                                        </p:tgtEl>
                                        <p:attrNameLst>
                                          <p:attrName>ppt_y</p:attrName>
                                        </p:attrNameLst>
                                      </p:cBhvr>
                                      <p:tavLst>
                                        <p:tav tm="0" fmla="#ppt_y-sin(pi*$)/81">
                                          <p:val>
                                            <p:fltVal val="0"/>
                                          </p:val>
                                        </p:tav>
                                        <p:tav tm="100000">
                                          <p:val>
                                            <p:fltVal val="1"/>
                                          </p:val>
                                        </p:tav>
                                      </p:tavLst>
                                    </p:anim>
                                    <p:animScale>
                                      <p:cBhvr>
                                        <p:cTn id="97" dur="26">
                                          <p:stCondLst>
                                            <p:cond delay="650"/>
                                          </p:stCondLst>
                                        </p:cTn>
                                        <p:tgtEl>
                                          <p:spTgt spid="10246"/>
                                        </p:tgtEl>
                                      </p:cBhvr>
                                      <p:to x="100000" y="60000"/>
                                    </p:animScale>
                                    <p:animScale>
                                      <p:cBhvr>
                                        <p:cTn id="98" dur="166" decel="50000">
                                          <p:stCondLst>
                                            <p:cond delay="676"/>
                                          </p:stCondLst>
                                        </p:cTn>
                                        <p:tgtEl>
                                          <p:spTgt spid="10246"/>
                                        </p:tgtEl>
                                      </p:cBhvr>
                                      <p:to x="100000" y="100000"/>
                                    </p:animScale>
                                    <p:animScale>
                                      <p:cBhvr>
                                        <p:cTn id="99" dur="26">
                                          <p:stCondLst>
                                            <p:cond delay="1312"/>
                                          </p:stCondLst>
                                        </p:cTn>
                                        <p:tgtEl>
                                          <p:spTgt spid="10246"/>
                                        </p:tgtEl>
                                      </p:cBhvr>
                                      <p:to x="100000" y="80000"/>
                                    </p:animScale>
                                    <p:animScale>
                                      <p:cBhvr>
                                        <p:cTn id="100" dur="166" decel="50000">
                                          <p:stCondLst>
                                            <p:cond delay="1338"/>
                                          </p:stCondLst>
                                        </p:cTn>
                                        <p:tgtEl>
                                          <p:spTgt spid="10246"/>
                                        </p:tgtEl>
                                      </p:cBhvr>
                                      <p:to x="100000" y="100000"/>
                                    </p:animScale>
                                    <p:animScale>
                                      <p:cBhvr>
                                        <p:cTn id="101" dur="26">
                                          <p:stCondLst>
                                            <p:cond delay="1642"/>
                                          </p:stCondLst>
                                        </p:cTn>
                                        <p:tgtEl>
                                          <p:spTgt spid="10246"/>
                                        </p:tgtEl>
                                      </p:cBhvr>
                                      <p:to x="100000" y="90000"/>
                                    </p:animScale>
                                    <p:animScale>
                                      <p:cBhvr>
                                        <p:cTn id="102" dur="166" decel="50000">
                                          <p:stCondLst>
                                            <p:cond delay="1668"/>
                                          </p:stCondLst>
                                        </p:cTn>
                                        <p:tgtEl>
                                          <p:spTgt spid="10246"/>
                                        </p:tgtEl>
                                      </p:cBhvr>
                                      <p:to x="100000" y="100000"/>
                                    </p:animScale>
                                    <p:animScale>
                                      <p:cBhvr>
                                        <p:cTn id="103" dur="26">
                                          <p:stCondLst>
                                            <p:cond delay="1808"/>
                                          </p:stCondLst>
                                        </p:cTn>
                                        <p:tgtEl>
                                          <p:spTgt spid="10246"/>
                                        </p:tgtEl>
                                      </p:cBhvr>
                                      <p:to x="100000" y="95000"/>
                                    </p:animScale>
                                    <p:animScale>
                                      <p:cBhvr>
                                        <p:cTn id="104" dur="166" decel="50000">
                                          <p:stCondLst>
                                            <p:cond delay="1834"/>
                                          </p:stCondLst>
                                        </p:cTn>
                                        <p:tgtEl>
                                          <p:spTgt spid="10246"/>
                                        </p:tgtEl>
                                      </p:cBhvr>
                                      <p:to x="100000" y="100000"/>
                                    </p:animScale>
                                  </p:childTnLst>
                                </p:cTn>
                              </p:par>
                            </p:childTnLst>
                          </p:cTn>
                        </p:par>
                      </p:childTnLst>
                    </p:cTn>
                  </p:par>
                  <p:par>
                    <p:cTn id="105" fill="hold">
                      <p:stCondLst>
                        <p:cond delay="indefinite"/>
                      </p:stCondLst>
                      <p:childTnLst>
                        <p:par>
                          <p:cTn id="106" fill="hold">
                            <p:stCondLst>
                              <p:cond delay="0"/>
                            </p:stCondLst>
                            <p:childTnLst>
                              <p:par>
                                <p:cTn id="107" presetID="26" presetClass="entr" presetSubtype="0" fill="hold" grpId="0" nodeType="clickEffect">
                                  <p:stCondLst>
                                    <p:cond delay="0"/>
                                  </p:stCondLst>
                                  <p:childTnLst>
                                    <p:set>
                                      <p:cBhvr>
                                        <p:cTn id="108" dur="1" fill="hold">
                                          <p:stCondLst>
                                            <p:cond delay="0"/>
                                          </p:stCondLst>
                                        </p:cTn>
                                        <p:tgtEl>
                                          <p:spTgt spid="7"/>
                                        </p:tgtEl>
                                        <p:attrNameLst>
                                          <p:attrName>style.visibility</p:attrName>
                                        </p:attrNameLst>
                                      </p:cBhvr>
                                      <p:to>
                                        <p:strVal val="visible"/>
                                      </p:to>
                                    </p:set>
                                    <p:animEffect transition="in" filter="wipe(down)">
                                      <p:cBhvr>
                                        <p:cTn id="109" dur="580">
                                          <p:stCondLst>
                                            <p:cond delay="0"/>
                                          </p:stCondLst>
                                        </p:cTn>
                                        <p:tgtEl>
                                          <p:spTgt spid="7"/>
                                        </p:tgtEl>
                                      </p:cBhvr>
                                    </p:animEffect>
                                    <p:anim calcmode="lin" valueType="num">
                                      <p:cBhvr>
                                        <p:cTn id="110"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11"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12"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3"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14"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15" dur="26">
                                          <p:stCondLst>
                                            <p:cond delay="650"/>
                                          </p:stCondLst>
                                        </p:cTn>
                                        <p:tgtEl>
                                          <p:spTgt spid="7"/>
                                        </p:tgtEl>
                                      </p:cBhvr>
                                      <p:to x="100000" y="60000"/>
                                    </p:animScale>
                                    <p:animScale>
                                      <p:cBhvr>
                                        <p:cTn id="116" dur="166" decel="50000">
                                          <p:stCondLst>
                                            <p:cond delay="676"/>
                                          </p:stCondLst>
                                        </p:cTn>
                                        <p:tgtEl>
                                          <p:spTgt spid="7"/>
                                        </p:tgtEl>
                                      </p:cBhvr>
                                      <p:to x="100000" y="100000"/>
                                    </p:animScale>
                                    <p:animScale>
                                      <p:cBhvr>
                                        <p:cTn id="117" dur="26">
                                          <p:stCondLst>
                                            <p:cond delay="1312"/>
                                          </p:stCondLst>
                                        </p:cTn>
                                        <p:tgtEl>
                                          <p:spTgt spid="7"/>
                                        </p:tgtEl>
                                      </p:cBhvr>
                                      <p:to x="100000" y="80000"/>
                                    </p:animScale>
                                    <p:animScale>
                                      <p:cBhvr>
                                        <p:cTn id="118" dur="166" decel="50000">
                                          <p:stCondLst>
                                            <p:cond delay="1338"/>
                                          </p:stCondLst>
                                        </p:cTn>
                                        <p:tgtEl>
                                          <p:spTgt spid="7"/>
                                        </p:tgtEl>
                                      </p:cBhvr>
                                      <p:to x="100000" y="100000"/>
                                    </p:animScale>
                                    <p:animScale>
                                      <p:cBhvr>
                                        <p:cTn id="119" dur="26">
                                          <p:stCondLst>
                                            <p:cond delay="1642"/>
                                          </p:stCondLst>
                                        </p:cTn>
                                        <p:tgtEl>
                                          <p:spTgt spid="7"/>
                                        </p:tgtEl>
                                      </p:cBhvr>
                                      <p:to x="100000" y="90000"/>
                                    </p:animScale>
                                    <p:animScale>
                                      <p:cBhvr>
                                        <p:cTn id="120" dur="166" decel="50000">
                                          <p:stCondLst>
                                            <p:cond delay="1668"/>
                                          </p:stCondLst>
                                        </p:cTn>
                                        <p:tgtEl>
                                          <p:spTgt spid="7"/>
                                        </p:tgtEl>
                                      </p:cBhvr>
                                      <p:to x="100000" y="100000"/>
                                    </p:animScale>
                                    <p:animScale>
                                      <p:cBhvr>
                                        <p:cTn id="121" dur="26">
                                          <p:stCondLst>
                                            <p:cond delay="1808"/>
                                          </p:stCondLst>
                                        </p:cTn>
                                        <p:tgtEl>
                                          <p:spTgt spid="7"/>
                                        </p:tgtEl>
                                      </p:cBhvr>
                                      <p:to x="100000" y="95000"/>
                                    </p:animScale>
                                    <p:animScale>
                                      <p:cBhvr>
                                        <p:cTn id="122" dur="166" decel="50000">
                                          <p:stCondLst>
                                            <p:cond delay="1834"/>
                                          </p:stCondLst>
                                        </p:cTn>
                                        <p:tgtEl>
                                          <p:spTgt spid="7"/>
                                        </p:tgtEl>
                                      </p:cBhvr>
                                      <p:to x="100000" y="100000"/>
                                    </p:animScale>
                                  </p:childTnLst>
                                </p:cTn>
                              </p:par>
                              <p:par>
                                <p:cTn id="123" presetID="26" presetClass="entr" presetSubtype="0" fill="hold" nodeType="withEffect">
                                  <p:stCondLst>
                                    <p:cond delay="0"/>
                                  </p:stCondLst>
                                  <p:childTnLst>
                                    <p:set>
                                      <p:cBhvr>
                                        <p:cTn id="124" dur="1" fill="hold">
                                          <p:stCondLst>
                                            <p:cond delay="0"/>
                                          </p:stCondLst>
                                        </p:cTn>
                                        <p:tgtEl>
                                          <p:spTgt spid="10245"/>
                                        </p:tgtEl>
                                        <p:attrNameLst>
                                          <p:attrName>style.visibility</p:attrName>
                                        </p:attrNameLst>
                                      </p:cBhvr>
                                      <p:to>
                                        <p:strVal val="visible"/>
                                      </p:to>
                                    </p:set>
                                    <p:animEffect transition="in" filter="wipe(down)">
                                      <p:cBhvr>
                                        <p:cTn id="125" dur="580">
                                          <p:stCondLst>
                                            <p:cond delay="0"/>
                                          </p:stCondLst>
                                        </p:cTn>
                                        <p:tgtEl>
                                          <p:spTgt spid="10245"/>
                                        </p:tgtEl>
                                      </p:cBhvr>
                                    </p:animEffect>
                                    <p:anim calcmode="lin" valueType="num">
                                      <p:cBhvr>
                                        <p:cTn id="126" dur="1822" tmFilter="0,0; 0.14,0.36; 0.43,0.73; 0.71,0.91; 1.0,1.0">
                                          <p:stCondLst>
                                            <p:cond delay="0"/>
                                          </p:stCondLst>
                                        </p:cTn>
                                        <p:tgtEl>
                                          <p:spTgt spid="10245"/>
                                        </p:tgtEl>
                                        <p:attrNameLst>
                                          <p:attrName>ppt_x</p:attrName>
                                        </p:attrNameLst>
                                      </p:cBhvr>
                                      <p:tavLst>
                                        <p:tav tm="0">
                                          <p:val>
                                            <p:strVal val="#ppt_x-0.25"/>
                                          </p:val>
                                        </p:tav>
                                        <p:tav tm="100000">
                                          <p:val>
                                            <p:strVal val="#ppt_x"/>
                                          </p:val>
                                        </p:tav>
                                      </p:tavLst>
                                    </p:anim>
                                    <p:anim calcmode="lin" valueType="num">
                                      <p:cBhvr>
                                        <p:cTn id="127" dur="664" tmFilter="0.0,0.0; 0.25,0.07; 0.50,0.2; 0.75,0.467; 1.0,1.0">
                                          <p:stCondLst>
                                            <p:cond delay="0"/>
                                          </p:stCondLst>
                                        </p:cTn>
                                        <p:tgtEl>
                                          <p:spTgt spid="10245"/>
                                        </p:tgtEl>
                                        <p:attrNameLst>
                                          <p:attrName>ppt_y</p:attrName>
                                        </p:attrNameLst>
                                      </p:cBhvr>
                                      <p:tavLst>
                                        <p:tav tm="0" fmla="#ppt_y-sin(pi*$)/3">
                                          <p:val>
                                            <p:fltVal val="0.5"/>
                                          </p:val>
                                        </p:tav>
                                        <p:tav tm="100000">
                                          <p:val>
                                            <p:fltVal val="1"/>
                                          </p:val>
                                        </p:tav>
                                      </p:tavLst>
                                    </p:anim>
                                    <p:anim calcmode="lin" valueType="num">
                                      <p:cBhvr>
                                        <p:cTn id="128" dur="664" tmFilter="0, 0; 0.125,0.2665; 0.25,0.4; 0.375,0.465; 0.5,0.5;  0.625,0.535; 0.75,0.6; 0.875,0.7335; 1,1">
                                          <p:stCondLst>
                                            <p:cond delay="664"/>
                                          </p:stCondLst>
                                        </p:cTn>
                                        <p:tgtEl>
                                          <p:spTgt spid="10245"/>
                                        </p:tgtEl>
                                        <p:attrNameLst>
                                          <p:attrName>ppt_y</p:attrName>
                                        </p:attrNameLst>
                                      </p:cBhvr>
                                      <p:tavLst>
                                        <p:tav tm="0" fmla="#ppt_y-sin(pi*$)/9">
                                          <p:val>
                                            <p:fltVal val="0"/>
                                          </p:val>
                                        </p:tav>
                                        <p:tav tm="100000">
                                          <p:val>
                                            <p:fltVal val="1"/>
                                          </p:val>
                                        </p:tav>
                                      </p:tavLst>
                                    </p:anim>
                                    <p:anim calcmode="lin" valueType="num">
                                      <p:cBhvr>
                                        <p:cTn id="129" dur="332" tmFilter="0, 0; 0.125,0.2665; 0.25,0.4; 0.375,0.465; 0.5,0.5;  0.625,0.535; 0.75,0.6; 0.875,0.7335; 1,1">
                                          <p:stCondLst>
                                            <p:cond delay="1324"/>
                                          </p:stCondLst>
                                        </p:cTn>
                                        <p:tgtEl>
                                          <p:spTgt spid="10245"/>
                                        </p:tgtEl>
                                        <p:attrNameLst>
                                          <p:attrName>ppt_y</p:attrName>
                                        </p:attrNameLst>
                                      </p:cBhvr>
                                      <p:tavLst>
                                        <p:tav tm="0" fmla="#ppt_y-sin(pi*$)/27">
                                          <p:val>
                                            <p:fltVal val="0"/>
                                          </p:val>
                                        </p:tav>
                                        <p:tav tm="100000">
                                          <p:val>
                                            <p:fltVal val="1"/>
                                          </p:val>
                                        </p:tav>
                                      </p:tavLst>
                                    </p:anim>
                                    <p:anim calcmode="lin" valueType="num">
                                      <p:cBhvr>
                                        <p:cTn id="130" dur="164" tmFilter="0, 0; 0.125,0.2665; 0.25,0.4; 0.375,0.465; 0.5,0.5;  0.625,0.535; 0.75,0.6; 0.875,0.7335; 1,1">
                                          <p:stCondLst>
                                            <p:cond delay="1656"/>
                                          </p:stCondLst>
                                        </p:cTn>
                                        <p:tgtEl>
                                          <p:spTgt spid="10245"/>
                                        </p:tgtEl>
                                        <p:attrNameLst>
                                          <p:attrName>ppt_y</p:attrName>
                                        </p:attrNameLst>
                                      </p:cBhvr>
                                      <p:tavLst>
                                        <p:tav tm="0" fmla="#ppt_y-sin(pi*$)/81">
                                          <p:val>
                                            <p:fltVal val="0"/>
                                          </p:val>
                                        </p:tav>
                                        <p:tav tm="100000">
                                          <p:val>
                                            <p:fltVal val="1"/>
                                          </p:val>
                                        </p:tav>
                                      </p:tavLst>
                                    </p:anim>
                                    <p:animScale>
                                      <p:cBhvr>
                                        <p:cTn id="131" dur="26">
                                          <p:stCondLst>
                                            <p:cond delay="650"/>
                                          </p:stCondLst>
                                        </p:cTn>
                                        <p:tgtEl>
                                          <p:spTgt spid="10245"/>
                                        </p:tgtEl>
                                      </p:cBhvr>
                                      <p:to x="100000" y="60000"/>
                                    </p:animScale>
                                    <p:animScale>
                                      <p:cBhvr>
                                        <p:cTn id="132" dur="166" decel="50000">
                                          <p:stCondLst>
                                            <p:cond delay="676"/>
                                          </p:stCondLst>
                                        </p:cTn>
                                        <p:tgtEl>
                                          <p:spTgt spid="10245"/>
                                        </p:tgtEl>
                                      </p:cBhvr>
                                      <p:to x="100000" y="100000"/>
                                    </p:animScale>
                                    <p:animScale>
                                      <p:cBhvr>
                                        <p:cTn id="133" dur="26">
                                          <p:stCondLst>
                                            <p:cond delay="1312"/>
                                          </p:stCondLst>
                                        </p:cTn>
                                        <p:tgtEl>
                                          <p:spTgt spid="10245"/>
                                        </p:tgtEl>
                                      </p:cBhvr>
                                      <p:to x="100000" y="80000"/>
                                    </p:animScale>
                                    <p:animScale>
                                      <p:cBhvr>
                                        <p:cTn id="134" dur="166" decel="50000">
                                          <p:stCondLst>
                                            <p:cond delay="1338"/>
                                          </p:stCondLst>
                                        </p:cTn>
                                        <p:tgtEl>
                                          <p:spTgt spid="10245"/>
                                        </p:tgtEl>
                                      </p:cBhvr>
                                      <p:to x="100000" y="100000"/>
                                    </p:animScale>
                                    <p:animScale>
                                      <p:cBhvr>
                                        <p:cTn id="135" dur="26">
                                          <p:stCondLst>
                                            <p:cond delay="1642"/>
                                          </p:stCondLst>
                                        </p:cTn>
                                        <p:tgtEl>
                                          <p:spTgt spid="10245"/>
                                        </p:tgtEl>
                                      </p:cBhvr>
                                      <p:to x="100000" y="90000"/>
                                    </p:animScale>
                                    <p:animScale>
                                      <p:cBhvr>
                                        <p:cTn id="136" dur="166" decel="50000">
                                          <p:stCondLst>
                                            <p:cond delay="1668"/>
                                          </p:stCondLst>
                                        </p:cTn>
                                        <p:tgtEl>
                                          <p:spTgt spid="10245"/>
                                        </p:tgtEl>
                                      </p:cBhvr>
                                      <p:to x="100000" y="100000"/>
                                    </p:animScale>
                                    <p:animScale>
                                      <p:cBhvr>
                                        <p:cTn id="137" dur="26">
                                          <p:stCondLst>
                                            <p:cond delay="1808"/>
                                          </p:stCondLst>
                                        </p:cTn>
                                        <p:tgtEl>
                                          <p:spTgt spid="10245"/>
                                        </p:tgtEl>
                                      </p:cBhvr>
                                      <p:to x="100000" y="95000"/>
                                    </p:animScale>
                                    <p:animScale>
                                      <p:cBhvr>
                                        <p:cTn id="138" dur="166" decel="50000">
                                          <p:stCondLst>
                                            <p:cond delay="1834"/>
                                          </p:stCondLst>
                                        </p:cTn>
                                        <p:tgtEl>
                                          <p:spTgt spid="1024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835696" y="2552809"/>
            <a:ext cx="5616624" cy="830997"/>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a:spAutoFit/>
          </a:bodyPr>
          <a:lstStyle/>
          <a:p>
            <a:r>
              <a:rPr lang="fr-FR" sz="4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a:t>
            </a:r>
            <a:r>
              <a:rPr lang="fr-FR" sz="48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ETUDE DE CAS</a:t>
            </a:r>
            <a:r>
              <a:rPr lang="fr-FR" sz="4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a:t>
            </a:r>
            <a:endParaRPr lang="fr-FR" sz="44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4" name="Ellipse 3"/>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26</a:t>
            </a:r>
            <a:endParaRPr lang="fr-FR" sz="2000" dirty="0">
              <a:latin typeface="Times New Roman" panose="02020603050405020304" pitchFamily="18" charset="0"/>
              <a:cs typeface="Times New Roman" panose="02020603050405020304" pitchFamily="18" charset="0"/>
            </a:endParaRPr>
          </a:p>
        </p:txBody>
      </p:sp>
      <p:sp>
        <p:nvSpPr>
          <p:cNvPr id="5" name="Rectangle 4"/>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467833723"/>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43608" y="490662"/>
            <a:ext cx="4248472" cy="562074"/>
          </a:xfrm>
        </p:spPr>
        <p:txBody>
          <a:bodyPr>
            <a:normAutofit fontScale="9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r-F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INTRODUCTION:</a:t>
            </a:r>
            <a:endParaRPr lang="fr-F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Espace réservé du contenu 2"/>
          <p:cNvSpPr>
            <a:spLocks noGrp="1"/>
          </p:cNvSpPr>
          <p:nvPr>
            <p:ph idx="1"/>
          </p:nvPr>
        </p:nvSpPr>
        <p:spPr>
          <a:xfrm>
            <a:off x="395536" y="1268760"/>
            <a:ext cx="8424936" cy="4896544"/>
          </a:xfrm>
        </p:spPr>
        <p:txBody>
          <a:bodyPr>
            <a:noAutofit/>
          </a:bodyPr>
          <a:lstStyle/>
          <a:p>
            <a:pPr marL="0" indent="0">
              <a:buNone/>
            </a:pPr>
            <a:r>
              <a:rPr lang="fr-FR" sz="2400" b="1" dirty="0" smtClean="0"/>
              <a:t>            Evaluer </a:t>
            </a:r>
            <a:r>
              <a:rPr lang="fr-FR" sz="2400" b="1" dirty="0"/>
              <a:t>sérieusement son besoin en énergie permet de disposer d’un système bien </a:t>
            </a:r>
            <a:r>
              <a:rPr lang="fr-FR" sz="2400" b="1" dirty="0" smtClean="0"/>
              <a:t>adapté, </a:t>
            </a:r>
            <a:r>
              <a:rPr lang="fr-FR" sz="2400" b="1" dirty="0"/>
              <a:t>sachant que toute exigence supplémentaire se traduira par une augmentation de la puissance </a:t>
            </a:r>
            <a:r>
              <a:rPr lang="fr-FR" sz="2400" b="1" dirty="0" smtClean="0"/>
              <a:t>qui doit être assuré par </a:t>
            </a:r>
            <a:r>
              <a:rPr lang="fr-FR" sz="2400" b="1" dirty="0"/>
              <a:t>le </a:t>
            </a:r>
            <a:r>
              <a:rPr lang="fr-FR" sz="2400" b="1" dirty="0" smtClean="0"/>
              <a:t>potentiel solaire </a:t>
            </a:r>
            <a:r>
              <a:rPr lang="fr-FR" sz="2400" b="1" dirty="0"/>
              <a:t>et </a:t>
            </a:r>
            <a:r>
              <a:rPr lang="fr-FR" sz="2400" b="1" dirty="0" smtClean="0"/>
              <a:t>humain. </a:t>
            </a:r>
            <a:endParaRPr lang="fr-FR" sz="2400" b="1" dirty="0"/>
          </a:p>
          <a:p>
            <a:pPr marL="0" indent="0">
              <a:buNone/>
            </a:pPr>
            <a:r>
              <a:rPr lang="fr-FR" sz="2400" b="1" dirty="0" smtClean="0"/>
              <a:t>        Une </a:t>
            </a:r>
            <a:r>
              <a:rPr lang="fr-FR" sz="2400" b="1" dirty="0"/>
              <a:t>analyse de </a:t>
            </a:r>
            <a:r>
              <a:rPr lang="fr-FR" sz="2400" b="1" dirty="0" smtClean="0"/>
              <a:t>la consommation </a:t>
            </a:r>
            <a:r>
              <a:rPr lang="fr-FR" sz="2400" b="1" dirty="0"/>
              <a:t>électrique </a:t>
            </a:r>
            <a:r>
              <a:rPr lang="fr-FR" sz="2400" b="1" dirty="0" smtClean="0"/>
              <a:t>du Centre Universitaire </a:t>
            </a:r>
            <a:r>
              <a:rPr lang="fr-FR" sz="2400" b="1" dirty="0"/>
              <a:t>d’ AIN TEMOUCHENT </a:t>
            </a:r>
            <a:r>
              <a:rPr lang="fr-FR" sz="2400" b="1" dirty="0" smtClean="0"/>
              <a:t>nous </a:t>
            </a:r>
            <a:r>
              <a:rPr lang="fr-FR" sz="2400" b="1" dirty="0"/>
              <a:t>a permis de réfléchir </a:t>
            </a:r>
            <a:r>
              <a:rPr lang="fr-FR" sz="2400" b="1" dirty="0" smtClean="0"/>
              <a:t>à des </a:t>
            </a:r>
            <a:r>
              <a:rPr lang="fr-FR" sz="2400" b="1" dirty="0"/>
              <a:t>solutions de l’efficacité énergétique </a:t>
            </a:r>
            <a:r>
              <a:rPr lang="fr-FR" sz="2400" b="1" dirty="0" smtClean="0"/>
              <a:t>adaptatives </a:t>
            </a:r>
            <a:r>
              <a:rPr lang="fr-FR" sz="2400" b="1" dirty="0"/>
              <a:t>au contexte universitaire et environnemental  pour réduire cette consommation d’une </a:t>
            </a:r>
            <a:r>
              <a:rPr lang="fr-FR" sz="2400" b="1" dirty="0" smtClean="0"/>
              <a:t>manière efficace </a:t>
            </a:r>
            <a:r>
              <a:rPr lang="fr-FR" sz="2400" b="1" dirty="0"/>
              <a:t>et rentable</a:t>
            </a:r>
            <a:r>
              <a:rPr lang="fr-FR" sz="2400" b="1" dirty="0" smtClean="0"/>
              <a:t>.</a:t>
            </a:r>
            <a:endParaRPr lang="fr-FR" sz="2400" b="1" dirty="0"/>
          </a:p>
        </p:txBody>
      </p:sp>
      <p:sp>
        <p:nvSpPr>
          <p:cNvPr id="4" name="Ellipse 3"/>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27</a:t>
            </a:r>
            <a:endParaRPr lang="fr-FR" sz="2000" dirty="0">
              <a:latin typeface="Times New Roman" panose="02020603050405020304" pitchFamily="18" charset="0"/>
              <a:cs typeface="Times New Roman" panose="02020603050405020304" pitchFamily="18" charset="0"/>
            </a:endParaRPr>
          </a:p>
        </p:txBody>
      </p:sp>
      <p:sp>
        <p:nvSpPr>
          <p:cNvPr id="5" name="Rectangle 4"/>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955254102"/>
      </p:ext>
    </p:extLst>
  </p:cSld>
  <p:clrMapOvr>
    <a:masterClrMapping/>
  </p:clrMapOvr>
  <mc:AlternateContent xmlns:mc="http://schemas.openxmlformats.org/markup-compatibility/2006" xmlns:p14="http://schemas.microsoft.com/office/powerpoint/2010/main">
    <mc:Choice Requires="p14">
      <p:transition spd="slow" p14:dur="2000">
        <p14:honeycomb/>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1560" y="476672"/>
            <a:ext cx="6696744" cy="720080"/>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r-FR" sz="28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cs typeface="Times New Roman" panose="02020603050405020304" pitchFamily="18" charset="0"/>
              </a:rPr>
              <a:t> </a:t>
            </a:r>
            <a:r>
              <a:rPr lang="fr-FR" sz="32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Times New Roman" panose="02020603050405020304" pitchFamily="18" charset="0"/>
              </a:rPr>
              <a:t>INTRODUCTION GÉNÉRALE: </a:t>
            </a:r>
            <a:r>
              <a:rPr lang="fr-FR" sz="2800"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fr-FR" sz="2800"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fr-FR" sz="2800"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Espace réservé du contenu 2"/>
          <p:cNvSpPr>
            <a:spLocks noGrp="1"/>
          </p:cNvSpPr>
          <p:nvPr>
            <p:ph idx="1"/>
          </p:nvPr>
        </p:nvSpPr>
        <p:spPr>
          <a:xfrm>
            <a:off x="179512" y="980728"/>
            <a:ext cx="8856984" cy="5328592"/>
          </a:xfrm>
          <a:solidFill>
            <a:schemeClr val="accent1">
              <a:lumMod val="40000"/>
              <a:lumOff val="60000"/>
            </a:schemeClr>
          </a:solidFill>
        </p:spPr>
        <p:txBody>
          <a:bodyPr>
            <a:normAutofit fontScale="92500" lnSpcReduction="20000"/>
          </a:bodyPr>
          <a:lstStyle/>
          <a:p>
            <a:pPr marL="0" indent="0">
              <a:lnSpc>
                <a:spcPct val="110000"/>
              </a:lnSpc>
              <a:buNone/>
            </a:pPr>
            <a:r>
              <a:rPr lang="fr-FR" dirty="0">
                <a:solidFill>
                  <a:schemeClr val="bg1"/>
                </a:solidFill>
                <a:latin typeface="Times New Roman" panose="02020603050405020304" pitchFamily="18" charset="0"/>
                <a:cs typeface="Times New Roman" panose="02020603050405020304" pitchFamily="18" charset="0"/>
              </a:rPr>
              <a:t>   </a:t>
            </a:r>
            <a:r>
              <a:rPr lang="fr-FR" dirty="0" smtClean="0">
                <a:solidFill>
                  <a:schemeClr val="bg1"/>
                </a:solidFill>
                <a:latin typeface="Times New Roman" panose="02020603050405020304" pitchFamily="18" charset="0"/>
                <a:cs typeface="Times New Roman" panose="02020603050405020304" pitchFamily="18" charset="0"/>
              </a:rPr>
              <a:t>           </a:t>
            </a:r>
            <a:r>
              <a:rPr lang="fr-FR" b="1" dirty="0" smtClean="0">
                <a:solidFill>
                  <a:schemeClr val="bg1"/>
                </a:solidFill>
                <a:latin typeface="Times New Roman" panose="02020603050405020304" pitchFamily="18" charset="0"/>
                <a:cs typeface="Times New Roman" panose="02020603050405020304" pitchFamily="18" charset="0"/>
              </a:rPr>
              <a:t>Aujourd’hui</a:t>
            </a:r>
            <a:r>
              <a:rPr lang="fr-FR" b="1" dirty="0">
                <a:solidFill>
                  <a:schemeClr val="bg1"/>
                </a:solidFill>
                <a:latin typeface="Times New Roman" panose="02020603050405020304" pitchFamily="18" charset="0"/>
                <a:cs typeface="Times New Roman" panose="02020603050405020304" pitchFamily="18" charset="0"/>
              </a:rPr>
              <a:t>, la  thématique  de  l’efficacité  énergétique,  notamment </a:t>
            </a:r>
            <a:r>
              <a:rPr lang="fr-FR" b="1" dirty="0" smtClean="0">
                <a:solidFill>
                  <a:schemeClr val="bg1"/>
                </a:solidFill>
                <a:latin typeface="Times New Roman" panose="02020603050405020304" pitchFamily="18" charset="0"/>
                <a:cs typeface="Times New Roman" panose="02020603050405020304" pitchFamily="18" charset="0"/>
              </a:rPr>
              <a:t>dans le secteur  </a:t>
            </a:r>
            <a:r>
              <a:rPr lang="fr-FR" b="1" dirty="0">
                <a:solidFill>
                  <a:schemeClr val="bg1"/>
                </a:solidFill>
                <a:latin typeface="Times New Roman" panose="02020603050405020304" pitchFamily="18" charset="0"/>
                <a:cs typeface="Times New Roman" panose="02020603050405020304" pitchFamily="18" charset="0"/>
              </a:rPr>
              <a:t>du bâtiment, dispose d’une réelle opportunité de développement dans le monde. </a:t>
            </a:r>
            <a:endParaRPr lang="fr-FR" b="1" dirty="0" smtClean="0">
              <a:solidFill>
                <a:schemeClr val="bg1"/>
              </a:solidFill>
              <a:latin typeface="Times New Roman" panose="02020603050405020304" pitchFamily="18" charset="0"/>
              <a:cs typeface="Times New Roman" panose="02020603050405020304" pitchFamily="18" charset="0"/>
            </a:endParaRPr>
          </a:p>
          <a:p>
            <a:pPr marL="0" indent="0">
              <a:lnSpc>
                <a:spcPct val="110000"/>
              </a:lnSpc>
              <a:buNone/>
            </a:pPr>
            <a:r>
              <a:rPr lang="fr-FR" b="1" dirty="0">
                <a:solidFill>
                  <a:schemeClr val="bg1"/>
                </a:solidFill>
                <a:latin typeface="Times New Roman" panose="02020603050405020304" pitchFamily="18" charset="0"/>
                <a:cs typeface="Times New Roman" panose="02020603050405020304" pitchFamily="18" charset="0"/>
              </a:rPr>
              <a:t> </a:t>
            </a:r>
            <a:r>
              <a:rPr lang="fr-FR" b="1" dirty="0" smtClean="0">
                <a:solidFill>
                  <a:schemeClr val="bg1"/>
                </a:solidFill>
                <a:latin typeface="Times New Roman" panose="02020603050405020304" pitchFamily="18" charset="0"/>
                <a:cs typeface="Times New Roman" panose="02020603050405020304" pitchFamily="18" charset="0"/>
              </a:rPr>
              <a:t>      Le </a:t>
            </a:r>
            <a:r>
              <a:rPr lang="fr-FR" b="1" dirty="0">
                <a:solidFill>
                  <a:schemeClr val="bg1"/>
                </a:solidFill>
                <a:latin typeface="Times New Roman" panose="02020603050405020304" pitchFamily="18" charset="0"/>
                <a:cs typeface="Times New Roman" panose="02020603050405020304" pitchFamily="18" charset="0"/>
              </a:rPr>
              <a:t>bâtiment devient soudainement un enjeu central de deux </a:t>
            </a:r>
            <a:r>
              <a:rPr lang="fr-FR" b="1" dirty="0" smtClean="0">
                <a:solidFill>
                  <a:schemeClr val="bg1"/>
                </a:solidFill>
                <a:latin typeface="Times New Roman" panose="02020603050405020304" pitchFamily="18" charset="0"/>
                <a:cs typeface="Times New Roman" panose="02020603050405020304" pitchFamily="18" charset="0"/>
              </a:rPr>
              <a:t>défis majeurs  :   le changement  </a:t>
            </a:r>
            <a:r>
              <a:rPr lang="fr-FR" b="1" dirty="0">
                <a:solidFill>
                  <a:schemeClr val="bg1"/>
                </a:solidFill>
                <a:latin typeface="Times New Roman" panose="02020603050405020304" pitchFamily="18" charset="0"/>
                <a:cs typeface="Times New Roman" panose="02020603050405020304" pitchFamily="18" charset="0"/>
              </a:rPr>
              <a:t>climatique  et  l’approvisionnement  énergétique. </a:t>
            </a:r>
            <a:endParaRPr lang="fr-FR" b="1" dirty="0" smtClean="0">
              <a:solidFill>
                <a:schemeClr val="bg1"/>
              </a:solidFill>
              <a:latin typeface="Times New Roman" panose="02020603050405020304" pitchFamily="18" charset="0"/>
              <a:cs typeface="Times New Roman" panose="02020603050405020304" pitchFamily="18" charset="0"/>
            </a:endParaRPr>
          </a:p>
          <a:p>
            <a:pPr marL="0" indent="0">
              <a:lnSpc>
                <a:spcPct val="110000"/>
              </a:lnSpc>
              <a:buNone/>
            </a:pPr>
            <a:r>
              <a:rPr lang="fr-FR" b="1" dirty="0">
                <a:solidFill>
                  <a:schemeClr val="bg1"/>
                </a:solidFill>
                <a:latin typeface="Times New Roman" panose="02020603050405020304" pitchFamily="18" charset="0"/>
                <a:cs typeface="Times New Roman" panose="02020603050405020304" pitchFamily="18" charset="0"/>
              </a:rPr>
              <a:t> </a:t>
            </a:r>
            <a:r>
              <a:rPr lang="fr-FR" b="1" dirty="0" smtClean="0">
                <a:solidFill>
                  <a:schemeClr val="bg1"/>
                </a:solidFill>
                <a:latin typeface="Times New Roman" panose="02020603050405020304" pitchFamily="18" charset="0"/>
                <a:cs typeface="Times New Roman" panose="02020603050405020304" pitchFamily="18" charset="0"/>
              </a:rPr>
              <a:t>      Le  secteur  du  bâtiment  </a:t>
            </a:r>
            <a:r>
              <a:rPr lang="fr-FR" b="1" dirty="0">
                <a:solidFill>
                  <a:schemeClr val="bg1"/>
                </a:solidFill>
                <a:latin typeface="Times New Roman" panose="02020603050405020304" pitchFamily="18" charset="0"/>
                <a:cs typeface="Times New Roman" panose="02020603050405020304" pitchFamily="18" charset="0"/>
              </a:rPr>
              <a:t>en </a:t>
            </a:r>
            <a:r>
              <a:rPr lang="fr-FR" b="1" dirty="0" smtClean="0">
                <a:solidFill>
                  <a:schemeClr val="bg1"/>
                </a:solidFill>
                <a:latin typeface="Times New Roman" panose="02020603050405020304" pitchFamily="18" charset="0"/>
                <a:cs typeface="Times New Roman" panose="02020603050405020304" pitchFamily="18" charset="0"/>
              </a:rPr>
              <a:t> Algérie   (résidentiel et   </a:t>
            </a:r>
            <a:r>
              <a:rPr lang="fr-FR" b="1" dirty="0">
                <a:solidFill>
                  <a:schemeClr val="bg1"/>
                </a:solidFill>
                <a:latin typeface="Times New Roman" panose="02020603050405020304" pitchFamily="18" charset="0"/>
                <a:cs typeface="Times New Roman" panose="02020603050405020304" pitchFamily="18" charset="0"/>
              </a:rPr>
              <a:t>tertiaire)  consomme  plus </a:t>
            </a:r>
            <a:r>
              <a:rPr lang="fr-FR" b="1" dirty="0" smtClean="0">
                <a:solidFill>
                  <a:schemeClr val="bg1"/>
                </a:solidFill>
                <a:latin typeface="Times New Roman" panose="02020603050405020304" pitchFamily="18" charset="0"/>
                <a:cs typeface="Times New Roman" panose="02020603050405020304" pitchFamily="18" charset="0"/>
              </a:rPr>
              <a:t>de  </a:t>
            </a:r>
            <a:r>
              <a:rPr lang="fr-FR" b="1" dirty="0">
                <a:solidFill>
                  <a:schemeClr val="bg1"/>
                </a:solidFill>
                <a:latin typeface="Times New Roman" panose="02020603050405020304" pitchFamily="18" charset="0"/>
                <a:cs typeface="Times New Roman" panose="02020603050405020304" pitchFamily="18" charset="0"/>
              </a:rPr>
              <a:t>40%  du </a:t>
            </a:r>
            <a:r>
              <a:rPr lang="fr-FR" b="1" dirty="0" smtClean="0">
                <a:solidFill>
                  <a:schemeClr val="bg1"/>
                </a:solidFill>
                <a:latin typeface="Times New Roman" panose="02020603050405020304" pitchFamily="18" charset="0"/>
                <a:cs typeface="Times New Roman" panose="02020603050405020304" pitchFamily="18" charset="0"/>
              </a:rPr>
              <a:t>total </a:t>
            </a:r>
            <a:r>
              <a:rPr lang="fr-FR" b="1" dirty="0">
                <a:solidFill>
                  <a:schemeClr val="bg1"/>
                </a:solidFill>
                <a:latin typeface="Times New Roman" panose="02020603050405020304" pitchFamily="18" charset="0"/>
                <a:cs typeface="Times New Roman" panose="02020603050405020304" pitchFamily="18" charset="0"/>
              </a:rPr>
              <a:t>de </a:t>
            </a:r>
            <a:r>
              <a:rPr lang="fr-FR" b="1" dirty="0" smtClean="0">
                <a:solidFill>
                  <a:schemeClr val="bg1"/>
                </a:solidFill>
                <a:latin typeface="Times New Roman" panose="02020603050405020304" pitchFamily="18" charset="0"/>
                <a:cs typeface="Times New Roman" panose="02020603050405020304" pitchFamily="18" charset="0"/>
              </a:rPr>
              <a:t>l’énergie,  avec les </a:t>
            </a:r>
            <a:r>
              <a:rPr lang="fr-FR" b="1" dirty="0">
                <a:solidFill>
                  <a:schemeClr val="bg1"/>
                </a:solidFill>
                <a:latin typeface="Times New Roman" panose="02020603050405020304" pitchFamily="18" charset="0"/>
                <a:cs typeface="Times New Roman" panose="02020603050405020304" pitchFamily="18" charset="0"/>
              </a:rPr>
              <a:t>rejets  de  </a:t>
            </a:r>
            <a:r>
              <a:rPr lang="fr-FR" b="1" dirty="0" smtClean="0">
                <a:solidFill>
                  <a:schemeClr val="bg1"/>
                </a:solidFill>
                <a:latin typeface="Times New Roman" panose="02020603050405020304" pitchFamily="18" charset="0"/>
                <a:cs typeface="Times New Roman" panose="02020603050405020304" pitchFamily="18" charset="0"/>
              </a:rPr>
              <a:t>CO</a:t>
            </a:r>
            <a:r>
              <a:rPr lang="fr-FR" sz="1800" b="1" dirty="0" smtClean="0">
                <a:solidFill>
                  <a:schemeClr val="bg1"/>
                </a:solidFill>
                <a:latin typeface="Times New Roman" panose="02020603050405020304" pitchFamily="18" charset="0"/>
                <a:cs typeface="Times New Roman" panose="02020603050405020304" pitchFamily="18" charset="0"/>
              </a:rPr>
              <a:t>2  </a:t>
            </a:r>
            <a:r>
              <a:rPr lang="fr-FR" b="1" dirty="0" smtClean="0">
                <a:solidFill>
                  <a:schemeClr val="bg1"/>
                </a:solidFill>
                <a:latin typeface="Times New Roman" panose="02020603050405020304" pitchFamily="18" charset="0"/>
                <a:cs typeface="Times New Roman" panose="02020603050405020304" pitchFamily="18" charset="0"/>
              </a:rPr>
              <a:t>dans  l’atmosphère ;  contre une augmentation de  GES</a:t>
            </a:r>
            <a:r>
              <a:rPr lang="fr-FR" b="1" dirty="0">
                <a:solidFill>
                  <a:schemeClr val="bg1"/>
                </a:solidFill>
                <a:latin typeface="Times New Roman" panose="02020603050405020304" pitchFamily="18" charset="0"/>
                <a:cs typeface="Times New Roman" panose="02020603050405020304" pitchFamily="18" charset="0"/>
              </a:rPr>
              <a:t> </a:t>
            </a:r>
            <a:r>
              <a:rPr lang="fr-FR" b="1" dirty="0" smtClean="0">
                <a:solidFill>
                  <a:schemeClr val="bg1"/>
                </a:solidFill>
                <a:latin typeface="Times New Roman" panose="02020603050405020304" pitchFamily="18" charset="0"/>
                <a:cs typeface="Times New Roman" panose="02020603050405020304" pitchFamily="18" charset="0"/>
              </a:rPr>
              <a:t>et la pollution ;ce qui nous oblige de </a:t>
            </a:r>
            <a:r>
              <a:rPr lang="fr-FR" b="1" dirty="0">
                <a:solidFill>
                  <a:schemeClr val="bg1"/>
                </a:solidFill>
                <a:latin typeface="Times New Roman" panose="02020603050405020304" pitchFamily="18" charset="0"/>
                <a:cs typeface="Times New Roman" panose="02020603050405020304" pitchFamily="18" charset="0"/>
              </a:rPr>
              <a:t>penser dès aujourd’hui à </a:t>
            </a:r>
            <a:r>
              <a:rPr lang="fr-FR" b="1" dirty="0" smtClean="0">
                <a:solidFill>
                  <a:schemeClr val="bg1"/>
                </a:solidFill>
                <a:latin typeface="Times New Roman" panose="02020603050405020304" pitchFamily="18" charset="0"/>
                <a:cs typeface="Times New Roman" panose="02020603050405020304" pitchFamily="18" charset="0"/>
              </a:rPr>
              <a:t>l’</a:t>
            </a:r>
            <a:r>
              <a:rPr lang="fr-FR" b="1" dirty="0" smtClean="0">
                <a:solidFill>
                  <a:srgbClr val="C00000"/>
                </a:solidFill>
                <a:latin typeface="Times New Roman" panose="02020603050405020304" pitchFamily="18" charset="0"/>
                <a:cs typeface="Times New Roman" panose="02020603050405020304" pitchFamily="18" charset="0"/>
              </a:rPr>
              <a:t>après de pétrole</a:t>
            </a:r>
            <a:r>
              <a:rPr lang="fr-FR" b="1" dirty="0" smtClean="0">
                <a:solidFill>
                  <a:schemeClr val="bg1"/>
                </a:solidFill>
                <a:latin typeface="Times New Roman" panose="02020603050405020304" pitchFamily="18" charset="0"/>
                <a:cs typeface="Times New Roman" panose="02020603050405020304" pitchFamily="18" charset="0"/>
              </a:rPr>
              <a:t>.</a:t>
            </a:r>
            <a:endParaRPr lang="fr-FR" b="1" dirty="0">
              <a:solidFill>
                <a:schemeClr val="bg1"/>
              </a:solidFill>
              <a:latin typeface="Times New Roman" panose="02020603050405020304" pitchFamily="18" charset="0"/>
              <a:cs typeface="Times New Roman" panose="02020603050405020304" pitchFamily="18" charset="0"/>
            </a:endParaRPr>
          </a:p>
        </p:txBody>
      </p:sp>
      <p:sp>
        <p:nvSpPr>
          <p:cNvPr id="7" name="Ellipse 6"/>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01</a:t>
            </a:r>
            <a:endParaRPr lang="fr-FR" sz="2000" dirty="0">
              <a:latin typeface="Times New Roman" panose="02020603050405020304" pitchFamily="18" charset="0"/>
              <a:cs typeface="Times New Roman" panose="02020603050405020304" pitchFamily="18" charset="0"/>
            </a:endParaRPr>
          </a:p>
        </p:txBody>
      </p:sp>
      <p:sp>
        <p:nvSpPr>
          <p:cNvPr id="8" name="Rectangle 7"/>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231468657"/>
      </p:ext>
    </p:extLst>
  </p:cSld>
  <p:clrMapOvr>
    <a:masterClrMapping/>
  </p:clrMapOvr>
  <mc:AlternateContent xmlns:mc="http://schemas.openxmlformats.org/markup-compatibility/2006" xmlns:p14="http://schemas.microsoft.com/office/powerpoint/2010/main">
    <mc:Choice Requires="p14">
      <p:transition spd="slow" p14:dur="2000">
        <p14:honeycomb/>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Image 2" descr="http://www.dcwaintemouchent.dz/fr/images/stories/imagewilaya/CARTE%20AIN%20TEMOUCHENT.png"/>
          <p:cNvPicPr>
            <a:picLocks noChangeAspect="1" noChangeArrowheads="1"/>
          </p:cNvPicPr>
          <p:nvPr/>
        </p:nvPicPr>
        <p:blipFill>
          <a:blip r:embed="rId2">
            <a:extLst>
              <a:ext uri="{28A0092B-C50C-407E-A947-70E740481C1C}">
                <a14:useLocalDpi xmlns:a14="http://schemas.microsoft.com/office/drawing/2010/main" val="0"/>
              </a:ext>
            </a:extLst>
          </a:blip>
          <a:srcRect b="-84"/>
          <a:stretch>
            <a:fillRect/>
          </a:stretch>
        </p:blipFill>
        <p:spPr bwMode="auto">
          <a:xfrm>
            <a:off x="479351" y="1140917"/>
            <a:ext cx="3888432" cy="279213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p:nvPr>
        </p:nvSpPr>
        <p:spPr>
          <a:xfrm>
            <a:off x="0" y="76986"/>
            <a:ext cx="5482952" cy="778098"/>
          </a:xfrm>
        </p:spPr>
        <p:txBody>
          <a:bodyPr>
            <a:noAutofit/>
          </a:bodyPr>
          <a:lstStyle/>
          <a:p>
            <a:r>
              <a:rPr lang="fr-FR" sz="4000" dirty="0" smtClean="0"/>
              <a:t>   </a:t>
            </a:r>
            <a:r>
              <a:rPr lang="fr-FR" sz="4000" b="1" dirty="0" smtClean="0">
                <a:ln w="10541" cmpd="sng">
                  <a:solidFill>
                    <a:schemeClr val="accent1">
                      <a:shade val="88000"/>
                      <a:satMod val="110000"/>
                    </a:schemeClr>
                  </a:solidFill>
                  <a:prstDash val="solid"/>
                </a:ln>
              </a:rPr>
              <a:t>Présentation  du </a:t>
            </a:r>
            <a:r>
              <a:rPr lang="fr-FR" sz="4000" b="1" dirty="0">
                <a:ln w="10541" cmpd="sng">
                  <a:solidFill>
                    <a:schemeClr val="accent1">
                      <a:shade val="88000"/>
                      <a:satMod val="110000"/>
                    </a:schemeClr>
                  </a:solidFill>
                  <a:prstDash val="solid"/>
                </a:ln>
              </a:rPr>
              <a:t>site :</a:t>
            </a:r>
          </a:p>
        </p:txBody>
      </p:sp>
      <p:sp>
        <p:nvSpPr>
          <p:cNvPr id="4" name="Rectangle 3"/>
          <p:cNvSpPr/>
          <p:nvPr/>
        </p:nvSpPr>
        <p:spPr>
          <a:xfrm>
            <a:off x="480180" y="4011704"/>
            <a:ext cx="3887603" cy="461665"/>
          </a:xfrm>
          <a:prstGeom prst="rect">
            <a:avLst/>
          </a:prstGeom>
          <a:ln>
            <a:solidFill>
              <a:schemeClr val="tx1"/>
            </a:solidFill>
          </a:ln>
        </p:spPr>
        <p:txBody>
          <a:bodyPr wrap="none">
            <a:spAutoFit/>
          </a:bodyPr>
          <a:lstStyle/>
          <a:p>
            <a:r>
              <a:rPr lang="fr-FR" sz="2000" b="1" dirty="0" smtClean="0"/>
              <a:t> </a:t>
            </a:r>
            <a:r>
              <a:rPr lang="fr-FR" sz="2400" b="1" dirty="0"/>
              <a:t>Situation Géographique </a:t>
            </a:r>
            <a:r>
              <a:rPr lang="fr-FR" sz="2000" dirty="0"/>
              <a:t>:</a:t>
            </a:r>
          </a:p>
        </p:txBody>
      </p:sp>
      <p:pic>
        <p:nvPicPr>
          <p:cNvPr id="1027" name="Image 7" descr="http://www.club-des-voyages.com/cdv_maps/3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3388" y="1135604"/>
            <a:ext cx="3895288" cy="3147304"/>
          </a:xfrm>
          <a:prstGeom prst="rect">
            <a:avLst/>
          </a:prstGeom>
          <a:noFill/>
          <a:ln w="57150">
            <a:solidFill>
              <a:srgbClr val="FFC000"/>
            </a:solidFill>
            <a:miter lim="800000"/>
            <a:headEnd/>
            <a:tailEnd/>
          </a:ln>
          <a:extLst>
            <a:ext uri="{909E8E84-426E-40DD-AFC4-6F175D3DCCD1}">
              <a14:hiddenFill xmlns:a14="http://schemas.microsoft.com/office/drawing/2010/main">
                <a:solidFill>
                  <a:srgbClr val="FFFFFF"/>
                </a:solidFill>
              </a14:hiddenFill>
            </a:ext>
          </a:extLst>
        </p:spPr>
      </p:pic>
      <p:sp>
        <p:nvSpPr>
          <p:cNvPr id="6" name="AutoShape 4"/>
          <p:cNvSpPr>
            <a:spLocks noChangeArrowheads="1"/>
          </p:cNvSpPr>
          <p:nvPr/>
        </p:nvSpPr>
        <p:spPr bwMode="auto">
          <a:xfrm>
            <a:off x="6384007" y="1556792"/>
            <a:ext cx="276225" cy="296862"/>
          </a:xfrm>
          <a:custGeom>
            <a:avLst/>
            <a:gdLst>
              <a:gd name="G0" fmla="+- 1887 0 0"/>
              <a:gd name="G1" fmla="+- 21600 0 1887"/>
              <a:gd name="G2" fmla="+- 21600 0 188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887" y="10800"/>
                </a:moveTo>
                <a:cubicBezTo>
                  <a:pt x="1887" y="15723"/>
                  <a:pt x="5877" y="19713"/>
                  <a:pt x="10800" y="19713"/>
                </a:cubicBezTo>
                <a:cubicBezTo>
                  <a:pt x="15723" y="19713"/>
                  <a:pt x="19713" y="15723"/>
                  <a:pt x="19713" y="10800"/>
                </a:cubicBezTo>
                <a:cubicBezTo>
                  <a:pt x="19713" y="5877"/>
                  <a:pt x="15723" y="1887"/>
                  <a:pt x="10800" y="1887"/>
                </a:cubicBezTo>
                <a:cubicBezTo>
                  <a:pt x="5877" y="1887"/>
                  <a:pt x="1887" y="5877"/>
                  <a:pt x="1887" y="10800"/>
                </a:cubicBezTo>
                <a:close/>
              </a:path>
            </a:pathLst>
          </a:custGeom>
          <a:solidFill>
            <a:srgbClr val="FF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 name="AutoShape 5"/>
          <p:cNvSpPr>
            <a:spLocks noChangeArrowheads="1"/>
          </p:cNvSpPr>
          <p:nvPr/>
        </p:nvSpPr>
        <p:spPr bwMode="auto">
          <a:xfrm rot="4357839">
            <a:off x="3517101" y="-656710"/>
            <a:ext cx="1240398" cy="4522079"/>
          </a:xfrm>
          <a:prstGeom prst="curvedRightArrow">
            <a:avLst>
              <a:gd name="adj1" fmla="val 22760"/>
              <a:gd name="adj2" fmla="val 107786"/>
              <a:gd name="adj3" fmla="val 61773"/>
            </a:avLst>
          </a:prstGeom>
          <a:solidFill>
            <a:srgbClr val="FFC000"/>
          </a:solidFill>
          <a:ln w="31750">
            <a:solidFill>
              <a:srgbClr val="C0504D"/>
            </a:solidFill>
            <a:miter lim="800000"/>
            <a:headEnd/>
            <a:tailEnd/>
          </a:ln>
          <a:effectLst/>
          <a:extLst/>
        </p:spPr>
        <p:txBody>
          <a:bodyPr vert="horz" wrap="square" lIns="91440" tIns="45720" rIns="91440" bIns="45720" numCol="1" anchor="t" anchorCtr="0" compatLnSpc="1">
            <a:prstTxWarp prst="textNoShape">
              <a:avLst/>
            </a:prstTxWarp>
          </a:bodyPr>
          <a:lstStyle/>
          <a:p>
            <a:endParaRPr lang="fr-FR"/>
          </a:p>
        </p:txBody>
      </p: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4574712"/>
            <a:ext cx="4007334" cy="202264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0032" y="4524040"/>
            <a:ext cx="4172616" cy="2123983"/>
          </a:xfrm>
          <a:prstGeom prst="rect">
            <a:avLst/>
          </a:prstGeom>
          <a:noFill/>
          <a:extLst>
            <a:ext uri="{909E8E84-426E-40DD-AFC4-6F175D3DCCD1}">
              <a14:hiddenFill xmlns:a14="http://schemas.microsoft.com/office/drawing/2010/main">
                <a:solidFill>
                  <a:srgbClr val="FFFFFF"/>
                </a:solidFill>
              </a14:hiddenFill>
            </a:ext>
          </a:extLst>
        </p:spPr>
      </p:pic>
      <p:sp>
        <p:nvSpPr>
          <p:cNvPr id="10" name="Ellipse 9"/>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28</a:t>
            </a:r>
            <a:endParaRPr lang="fr-FR" sz="2000" dirty="0">
              <a:latin typeface="Times New Roman" panose="02020603050405020304" pitchFamily="18" charset="0"/>
              <a:cs typeface="Times New Roman" panose="02020603050405020304" pitchFamily="18" charset="0"/>
            </a:endParaRPr>
          </a:p>
        </p:txBody>
      </p:sp>
      <p:sp>
        <p:nvSpPr>
          <p:cNvPr id="13" name="Rectangle 12"/>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438803559"/>
      </p:ext>
    </p:extLst>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80">
                                          <p:stCondLst>
                                            <p:cond delay="0"/>
                                          </p:stCondLst>
                                        </p:cTn>
                                        <p:tgtEl>
                                          <p:spTgt spid="12"/>
                                        </p:tgtEl>
                                      </p:cBhvr>
                                    </p:animEffect>
                                    <p:anim calcmode="lin" valueType="num">
                                      <p:cBhvr>
                                        <p:cTn id="24"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29" dur="26">
                                          <p:stCondLst>
                                            <p:cond delay="650"/>
                                          </p:stCondLst>
                                        </p:cTn>
                                        <p:tgtEl>
                                          <p:spTgt spid="12"/>
                                        </p:tgtEl>
                                      </p:cBhvr>
                                      <p:to x="100000" y="60000"/>
                                    </p:animScale>
                                    <p:animScale>
                                      <p:cBhvr>
                                        <p:cTn id="30" dur="166" decel="50000">
                                          <p:stCondLst>
                                            <p:cond delay="676"/>
                                          </p:stCondLst>
                                        </p:cTn>
                                        <p:tgtEl>
                                          <p:spTgt spid="12"/>
                                        </p:tgtEl>
                                      </p:cBhvr>
                                      <p:to x="100000" y="100000"/>
                                    </p:animScale>
                                    <p:animScale>
                                      <p:cBhvr>
                                        <p:cTn id="31" dur="26">
                                          <p:stCondLst>
                                            <p:cond delay="1312"/>
                                          </p:stCondLst>
                                        </p:cTn>
                                        <p:tgtEl>
                                          <p:spTgt spid="12"/>
                                        </p:tgtEl>
                                      </p:cBhvr>
                                      <p:to x="100000" y="80000"/>
                                    </p:animScale>
                                    <p:animScale>
                                      <p:cBhvr>
                                        <p:cTn id="32" dur="166" decel="50000">
                                          <p:stCondLst>
                                            <p:cond delay="1338"/>
                                          </p:stCondLst>
                                        </p:cTn>
                                        <p:tgtEl>
                                          <p:spTgt spid="12"/>
                                        </p:tgtEl>
                                      </p:cBhvr>
                                      <p:to x="100000" y="100000"/>
                                    </p:animScale>
                                    <p:animScale>
                                      <p:cBhvr>
                                        <p:cTn id="33" dur="26">
                                          <p:stCondLst>
                                            <p:cond delay="1642"/>
                                          </p:stCondLst>
                                        </p:cTn>
                                        <p:tgtEl>
                                          <p:spTgt spid="12"/>
                                        </p:tgtEl>
                                      </p:cBhvr>
                                      <p:to x="100000" y="90000"/>
                                    </p:animScale>
                                    <p:animScale>
                                      <p:cBhvr>
                                        <p:cTn id="34" dur="166" decel="50000">
                                          <p:stCondLst>
                                            <p:cond delay="1668"/>
                                          </p:stCondLst>
                                        </p:cTn>
                                        <p:tgtEl>
                                          <p:spTgt spid="12"/>
                                        </p:tgtEl>
                                      </p:cBhvr>
                                      <p:to x="100000" y="100000"/>
                                    </p:animScale>
                                    <p:animScale>
                                      <p:cBhvr>
                                        <p:cTn id="35" dur="26">
                                          <p:stCondLst>
                                            <p:cond delay="1808"/>
                                          </p:stCondLst>
                                        </p:cTn>
                                        <p:tgtEl>
                                          <p:spTgt spid="12"/>
                                        </p:tgtEl>
                                      </p:cBhvr>
                                      <p:to x="100000" y="95000"/>
                                    </p:animScale>
                                    <p:animScale>
                                      <p:cBhvr>
                                        <p:cTn id="36"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Imag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024" y="1196752"/>
            <a:ext cx="3276600" cy="2767013"/>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10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024" y="4077072"/>
            <a:ext cx="3276600" cy="209864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098" name="Image 4" descr="C:\Users\archi-amine\Desktop\46.png"/>
          <p:cNvPicPr>
            <a:picLocks noChangeAspect="1" noChangeArrowheads="1"/>
          </p:cNvPicPr>
          <p:nvPr/>
        </p:nvPicPr>
        <p:blipFill>
          <a:blip r:embed="rId5">
            <a:extLst>
              <a:ext uri="{28A0092B-C50C-407E-A947-70E740481C1C}">
                <a14:useLocalDpi xmlns:a14="http://schemas.microsoft.com/office/drawing/2010/main" val="0"/>
              </a:ext>
            </a:extLst>
          </a:blip>
          <a:srcRect l="32576" t="15588" r="36171" b="33824"/>
          <a:stretch>
            <a:fillRect/>
          </a:stretch>
        </p:blipFill>
        <p:spPr bwMode="auto">
          <a:xfrm>
            <a:off x="4355976" y="4084581"/>
            <a:ext cx="3960440" cy="1648675"/>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146" name="Picture 2" descr="2015-05-14 1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44416" y="0"/>
            <a:ext cx="5399584" cy="3963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4788024" y="5805264"/>
            <a:ext cx="3996952" cy="646331"/>
          </a:xfrm>
          <a:prstGeom prst="rect">
            <a:avLst/>
          </a:prstGeom>
          <a:ln>
            <a:noFill/>
          </a:ln>
        </p:spPr>
        <p:txBody>
          <a:bodyPr wrap="square">
            <a:spAutoFit/>
          </a:bodyPr>
          <a:lstStyle/>
          <a:p>
            <a:pPr algn="ctr"/>
            <a:r>
              <a:rPr lang="fr-FR" dirty="0" smtClean="0"/>
              <a:t>une </a:t>
            </a:r>
            <a:r>
              <a:rPr lang="fr-FR" dirty="0"/>
              <a:t>capacité d’accueil </a:t>
            </a:r>
            <a:r>
              <a:rPr lang="fr-FR" dirty="0" smtClean="0"/>
              <a:t>de  </a:t>
            </a:r>
            <a:r>
              <a:rPr lang="fr-FR" b="1" dirty="0" smtClean="0">
                <a:solidFill>
                  <a:srgbClr val="FFFF00"/>
                </a:solidFill>
              </a:rPr>
              <a:t>4000 </a:t>
            </a:r>
            <a:r>
              <a:rPr lang="fr-FR" b="1" dirty="0">
                <a:solidFill>
                  <a:srgbClr val="FFFF00"/>
                </a:solidFill>
              </a:rPr>
              <a:t>places </a:t>
            </a:r>
            <a:r>
              <a:rPr lang="fr-FR" b="1" dirty="0" smtClean="0">
                <a:solidFill>
                  <a:srgbClr val="FFFF00"/>
                </a:solidFill>
              </a:rPr>
              <a:t>pédagogiques</a:t>
            </a:r>
            <a:r>
              <a:rPr lang="fr-FR" b="1" dirty="0" smtClean="0"/>
              <a:t>. </a:t>
            </a:r>
            <a:endParaRPr lang="fr-FR" b="1" dirty="0"/>
          </a:p>
        </p:txBody>
      </p:sp>
      <p:sp>
        <p:nvSpPr>
          <p:cNvPr id="11" name="ZoneTexte 10"/>
          <p:cNvSpPr txBox="1"/>
          <p:nvPr/>
        </p:nvSpPr>
        <p:spPr>
          <a:xfrm>
            <a:off x="266278" y="188640"/>
            <a:ext cx="5782394" cy="830997"/>
          </a:xfrm>
          <a:prstGeom prst="rect">
            <a:avLst/>
          </a:prstGeom>
          <a:solidFill>
            <a:schemeClr val="accent1">
              <a:lumMod val="75000"/>
            </a:schemeClr>
          </a:solidFill>
          <a:ln>
            <a:solidFill>
              <a:schemeClr val="tx1"/>
            </a:solidFill>
          </a:ln>
        </p:spPr>
        <p:txBody>
          <a:bodyPr wrap="square" rtlCol="0">
            <a:spAutoFit/>
          </a:bodyPr>
          <a:lstStyle/>
          <a:p>
            <a:pPr algn="ctr"/>
            <a:r>
              <a:rPr lang="fr-FR" sz="2400" b="1" dirty="0" smtClean="0"/>
              <a:t>LE CENTRE UNIVERSITAIRE D’AIN TEMOUCHENT :</a:t>
            </a:r>
            <a:endParaRPr lang="fr-FR" sz="2400" b="1" dirty="0"/>
          </a:p>
        </p:txBody>
      </p:sp>
      <p:sp>
        <p:nvSpPr>
          <p:cNvPr id="5" name="AutoShape 5"/>
          <p:cNvSpPr>
            <a:spLocks noChangeArrowheads="1"/>
          </p:cNvSpPr>
          <p:nvPr/>
        </p:nvSpPr>
        <p:spPr bwMode="auto">
          <a:xfrm rot="18453643">
            <a:off x="4591920" y="703018"/>
            <a:ext cx="1045833" cy="5021859"/>
          </a:xfrm>
          <a:prstGeom prst="curvedLeftArrow">
            <a:avLst>
              <a:gd name="adj1" fmla="val 25259"/>
              <a:gd name="adj2" fmla="val 91671"/>
              <a:gd name="adj3" fmla="val 38431"/>
            </a:avLst>
          </a:prstGeom>
          <a:solidFill>
            <a:srgbClr val="FFC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sp>
        <p:nvSpPr>
          <p:cNvPr id="9" name="Ellipse 8"/>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29</a:t>
            </a:r>
            <a:endParaRPr lang="fr-FR" sz="2000" dirty="0">
              <a:latin typeface="Times New Roman" panose="02020603050405020304" pitchFamily="18" charset="0"/>
              <a:cs typeface="Times New Roman" panose="02020603050405020304" pitchFamily="18" charset="0"/>
            </a:endParaRPr>
          </a:p>
        </p:txBody>
      </p:sp>
      <p:sp>
        <p:nvSpPr>
          <p:cNvPr id="10" name="Rectangle 9"/>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9056173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297018"/>
            <a:ext cx="7646695" cy="4796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323527" y="229092"/>
            <a:ext cx="8006735" cy="892552"/>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fr-FR" sz="3200" b="1" dirty="0" smtClean="0">
                <a:solidFill>
                  <a:schemeClr val="tx1"/>
                </a:solidFill>
                <a:latin typeface="Times New Roman" panose="02020603050405020304" pitchFamily="18" charset="0"/>
                <a:cs typeface="Times New Roman" panose="02020603050405020304" pitchFamily="18" charset="0"/>
              </a:rPr>
              <a:t>LA CONSOMMATION ÉLECTRIQUE </a:t>
            </a:r>
            <a:r>
              <a:rPr lang="fr-FR" sz="2000" b="1" dirty="0" smtClean="0">
                <a:solidFill>
                  <a:schemeClr val="tx1"/>
                </a:solidFill>
                <a:latin typeface="Times New Roman" panose="02020603050405020304" pitchFamily="18" charset="0"/>
                <a:cs typeface="Times New Roman" panose="02020603050405020304" pitchFamily="18" charset="0"/>
              </a:rPr>
              <a:t>: </a:t>
            </a:r>
          </a:p>
          <a:p>
            <a:pPr algn="ctr"/>
            <a:r>
              <a:rPr lang="fr-FR" sz="2000" b="1" dirty="0" smtClean="0">
                <a:solidFill>
                  <a:schemeClr val="tx1"/>
                </a:solidFill>
                <a:latin typeface="Times New Roman" panose="02020603050405020304" pitchFamily="18" charset="0"/>
                <a:cs typeface="Times New Roman" panose="02020603050405020304" pitchFamily="18" charset="0"/>
              </a:rPr>
              <a:t>2009-2010-2011-2012-2013 </a:t>
            </a:r>
            <a:endParaRPr lang="fr-FR" sz="2000" b="1" dirty="0">
              <a:solidFill>
                <a:schemeClr val="tx1"/>
              </a:solidFill>
              <a:latin typeface="Times New Roman" panose="02020603050405020304" pitchFamily="18" charset="0"/>
              <a:cs typeface="Times New Roman" panose="02020603050405020304" pitchFamily="18" charset="0"/>
            </a:endParaRPr>
          </a:p>
        </p:txBody>
      </p:sp>
      <p:sp>
        <p:nvSpPr>
          <p:cNvPr id="4" name="Ellipse 3"/>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30</a:t>
            </a:r>
            <a:endParaRPr lang="fr-FR" sz="2000" dirty="0">
              <a:latin typeface="Times New Roman" panose="02020603050405020304" pitchFamily="18" charset="0"/>
              <a:cs typeface="Times New Roman" panose="02020603050405020304" pitchFamily="18" charset="0"/>
            </a:endParaRPr>
          </a:p>
        </p:txBody>
      </p:sp>
      <p:sp>
        <p:nvSpPr>
          <p:cNvPr id="5" name="Rectangle 4"/>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3551772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MASTER PROFESSIONNELLE\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18184"/>
            <a:ext cx="8640960" cy="6277866"/>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nvSpPr>
        <p:spPr>
          <a:xfrm>
            <a:off x="2771800" y="4221088"/>
            <a:ext cx="3816424" cy="707886"/>
          </a:xfrm>
          <a:prstGeom prst="rect">
            <a:avLst/>
          </a:prstGeom>
          <a:noFill/>
          <a:ln>
            <a:solidFill>
              <a:srgbClr val="FFFF00"/>
            </a:solidFill>
          </a:ln>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r>
              <a:rPr lang="fr-FR" sz="4000" b="1" dirty="0" smtClean="0">
                <a:ln w="50800"/>
                <a:solidFill>
                  <a:schemeClr val="bg1">
                    <a:shade val="50000"/>
                  </a:schemeClr>
                </a:solidFill>
              </a:rPr>
              <a:t>SOLUTION N°1</a:t>
            </a:r>
            <a:endParaRPr lang="fr-FR" sz="4000" b="1" dirty="0">
              <a:ln w="50800"/>
              <a:solidFill>
                <a:schemeClr val="bg1">
                  <a:shade val="50000"/>
                </a:schemeClr>
              </a:solidFill>
            </a:endParaRPr>
          </a:p>
        </p:txBody>
      </p:sp>
      <p:sp>
        <p:nvSpPr>
          <p:cNvPr id="4" name="Ellipse 3"/>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31</a:t>
            </a:r>
            <a:endParaRPr lang="fr-FR" sz="2000" dirty="0">
              <a:latin typeface="Times New Roman" panose="02020603050405020304" pitchFamily="18" charset="0"/>
              <a:cs typeface="Times New Roman" panose="02020603050405020304" pitchFamily="18" charset="0"/>
            </a:endParaRPr>
          </a:p>
        </p:txBody>
      </p:sp>
      <p:sp>
        <p:nvSpPr>
          <p:cNvPr id="5" name="Rectangle 4"/>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961363554"/>
      </p:ext>
    </p:extLst>
  </p:cSld>
  <p:clrMapOvr>
    <a:masterClrMapping/>
  </p:clrMapOvr>
  <mc:AlternateContent xmlns:mc="http://schemas.openxmlformats.org/markup-compatibility/2006" xmlns:p14="http://schemas.microsoft.com/office/powerpoint/2010/main">
    <mc:Choice Requires="p14">
      <p:transition spd="slow" p14:dur="2500">
        <p14:glitter pattern="hexagon"/>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2843808" y="0"/>
            <a:ext cx="6300192" cy="5608553"/>
          </a:xfrm>
          <a:prstGeom prst="rect">
            <a:avLst/>
          </a:prstGeom>
          <a:solidFill>
            <a:schemeClr val="accent2"/>
          </a:solidFill>
          <a:extLst/>
        </p:spPr>
      </p:pic>
      <p:sp>
        <p:nvSpPr>
          <p:cNvPr id="4" name="Rectangle 3"/>
          <p:cNvSpPr/>
          <p:nvPr/>
        </p:nvSpPr>
        <p:spPr>
          <a:xfrm>
            <a:off x="395535" y="116632"/>
            <a:ext cx="7992889" cy="892552"/>
          </a:xfrm>
          <a:prstGeom prst="rect">
            <a:avLst/>
          </a:prstGeom>
          <a:ln/>
        </p:spPr>
        <p:style>
          <a:lnRef idx="1">
            <a:schemeClr val="accent1"/>
          </a:lnRef>
          <a:fillRef idx="2">
            <a:schemeClr val="accent1"/>
          </a:fillRef>
          <a:effectRef idx="1">
            <a:schemeClr val="accent1"/>
          </a:effectRef>
          <a:fontRef idx="minor">
            <a:schemeClr val="dk1"/>
          </a:fontRef>
        </p:style>
        <p:txBody>
          <a:bodyPr wrap="square">
            <a:spAutoFit/>
          </a:bodyPr>
          <a:lstStyle/>
          <a:p>
            <a:r>
              <a:rPr lang="fr-FR" sz="2400" b="1" dirty="0" smtClean="0">
                <a:ln w="10541" cmpd="sng">
                  <a:solidFill>
                    <a:schemeClr val="accent2">
                      <a:lumMod val="60000"/>
                      <a:lumOff val="40000"/>
                    </a:schemeClr>
                  </a:solidFill>
                  <a:prstDash val="solid"/>
                </a:ln>
                <a:solidFill>
                  <a:schemeClr val="bg2">
                    <a:lumMod val="75000"/>
                  </a:schemeClr>
                </a:solidFill>
              </a:rPr>
              <a:t>L’INSTALLATION DES PANNEAUX SOLAIRES</a:t>
            </a:r>
          </a:p>
          <a:p>
            <a:r>
              <a:rPr lang="fr-FR" sz="2400" b="1" dirty="0" smtClean="0">
                <a:ln w="10541" cmpd="sng">
                  <a:solidFill>
                    <a:schemeClr val="accent2">
                      <a:lumMod val="60000"/>
                      <a:lumOff val="40000"/>
                    </a:schemeClr>
                  </a:solidFill>
                  <a:prstDash val="solid"/>
                </a:ln>
                <a:solidFill>
                  <a:schemeClr val="bg2">
                    <a:lumMod val="75000"/>
                  </a:schemeClr>
                </a:solidFill>
              </a:rPr>
              <a:t>         PHOTOVOLTAÏQUES AU NIVEAU DU SITE N°4 </a:t>
            </a:r>
            <a:r>
              <a:rPr lang="fr-FR" sz="2800" b="1" dirty="0" smtClean="0">
                <a:ln w="10541" cmpd="sng">
                  <a:solidFill>
                    <a:schemeClr val="accent2">
                      <a:lumMod val="60000"/>
                      <a:lumOff val="40000"/>
                    </a:schemeClr>
                  </a:solidFill>
                  <a:prstDash val="solid"/>
                </a:ln>
                <a:solidFill>
                  <a:schemeClr val="bg2">
                    <a:lumMod val="75000"/>
                  </a:schemeClr>
                </a:solidFill>
              </a:rPr>
              <a:t>:</a:t>
            </a:r>
            <a:endParaRPr lang="fr-FR" sz="2800" b="1" dirty="0">
              <a:ln w="10541" cmpd="sng">
                <a:solidFill>
                  <a:schemeClr val="accent2">
                    <a:lumMod val="60000"/>
                    <a:lumOff val="40000"/>
                  </a:schemeClr>
                </a:solidFill>
                <a:prstDash val="solid"/>
              </a:ln>
              <a:solidFill>
                <a:schemeClr val="bg2">
                  <a:lumMod val="75000"/>
                </a:schemeClr>
              </a:solidFill>
            </a:endParaRPr>
          </a:p>
        </p:txBody>
      </p:sp>
      <p:pic>
        <p:nvPicPr>
          <p:cNvPr id="7170" name="Image 36" descr="C:\Users\archi-amine\Desktop\centre un.png"/>
          <p:cNvPicPr>
            <a:picLocks noChangeAspect="1" noChangeArrowheads="1"/>
          </p:cNvPicPr>
          <p:nvPr/>
        </p:nvPicPr>
        <p:blipFill>
          <a:blip r:embed="rId3">
            <a:extLst>
              <a:ext uri="{28A0092B-C50C-407E-A947-70E740481C1C}">
                <a14:useLocalDpi xmlns:a14="http://schemas.microsoft.com/office/drawing/2010/main" val="0"/>
              </a:ext>
            </a:extLst>
          </a:blip>
          <a:srcRect l="16548" t="13145" r="17918" b="20422"/>
          <a:stretch>
            <a:fillRect/>
          </a:stretch>
        </p:blipFill>
        <p:spPr bwMode="auto">
          <a:xfrm>
            <a:off x="277266" y="1124744"/>
            <a:ext cx="2946489" cy="2763173"/>
          </a:xfrm>
          <a:prstGeom prst="rect">
            <a:avLst/>
          </a:prstGeom>
          <a:noFill/>
          <a:ln w="19050">
            <a:solidFill>
              <a:srgbClr val="622423"/>
            </a:solidFill>
            <a:miter lim="800000"/>
            <a:headEnd/>
            <a:tailEnd/>
          </a:ln>
          <a:extLst>
            <a:ext uri="{909E8E84-426E-40DD-AFC4-6F175D3DCCD1}">
              <a14:hiddenFill xmlns:a14="http://schemas.microsoft.com/office/drawing/2010/main">
                <a:solidFill>
                  <a:srgbClr val="FFFFFF"/>
                </a:solidFill>
              </a14:hiddenFill>
            </a:ext>
          </a:extLst>
        </p:spPr>
      </p:pic>
      <p:pic>
        <p:nvPicPr>
          <p:cNvPr id="7171" name="Image 33" descr="C:\Users\archi-amine\Downloads\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4365104"/>
            <a:ext cx="2736304" cy="2946206"/>
          </a:xfrm>
          <a:prstGeom prst="rect">
            <a:avLst/>
          </a:prstGeom>
          <a:noFill/>
          <a:extLst>
            <a:ext uri="{909E8E84-426E-40DD-AFC4-6F175D3DCCD1}">
              <a14:hiddenFill xmlns:a14="http://schemas.microsoft.com/office/drawing/2010/main">
                <a:solidFill>
                  <a:srgbClr val="FFFFFF"/>
                </a:solidFill>
              </a14:hiddenFill>
            </a:ext>
          </a:extLst>
        </p:spPr>
      </p:pic>
      <p:pic>
        <p:nvPicPr>
          <p:cNvPr id="7172" name="Image 34" descr="C:\Users\archi-amine\Downloads\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9912" y="4365104"/>
            <a:ext cx="2664296" cy="2946206"/>
          </a:xfrm>
          <a:prstGeom prst="rect">
            <a:avLst/>
          </a:prstGeom>
          <a:noFill/>
          <a:extLst>
            <a:ext uri="{909E8E84-426E-40DD-AFC4-6F175D3DCCD1}">
              <a14:hiddenFill xmlns:a14="http://schemas.microsoft.com/office/drawing/2010/main">
                <a:solidFill>
                  <a:srgbClr val="FFFFFF"/>
                </a:solidFill>
              </a14:hiddenFill>
            </a:ext>
          </a:extLst>
        </p:spPr>
      </p:pic>
      <p:pic>
        <p:nvPicPr>
          <p:cNvPr id="7173" name="Image 35" descr="C:\Users\archi-amine\Downloads\5.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4208" y="4365105"/>
            <a:ext cx="2679235" cy="2946206"/>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9"/>
          <p:cNvSpPr>
            <a:spLocks noChangeArrowheads="1"/>
          </p:cNvSpPr>
          <p:nvPr/>
        </p:nvSpPr>
        <p:spPr bwMode="auto">
          <a:xfrm>
            <a:off x="957282" y="1971315"/>
            <a:ext cx="463259" cy="643027"/>
          </a:xfrm>
          <a:custGeom>
            <a:avLst/>
            <a:gdLst>
              <a:gd name="G0" fmla="+- 3183 0 0"/>
              <a:gd name="G1" fmla="+- 21600 0 3183"/>
              <a:gd name="G2" fmla="+- 21600 0 318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183" y="10800"/>
                </a:moveTo>
                <a:cubicBezTo>
                  <a:pt x="3183" y="15007"/>
                  <a:pt x="6593" y="18417"/>
                  <a:pt x="10800" y="18417"/>
                </a:cubicBezTo>
                <a:cubicBezTo>
                  <a:pt x="15007" y="18417"/>
                  <a:pt x="18417" y="15007"/>
                  <a:pt x="18417" y="10800"/>
                </a:cubicBezTo>
                <a:cubicBezTo>
                  <a:pt x="18417" y="6593"/>
                  <a:pt x="15007" y="3183"/>
                  <a:pt x="10800" y="3183"/>
                </a:cubicBezTo>
                <a:cubicBezTo>
                  <a:pt x="6593" y="3183"/>
                  <a:pt x="3183" y="6593"/>
                  <a:pt x="3183" y="10800"/>
                </a:cubicBezTo>
                <a:close/>
              </a:path>
            </a:pathLst>
          </a:custGeom>
          <a:solidFill>
            <a:srgbClr val="C0504D"/>
          </a:solidFill>
          <a:ln w="38100">
            <a:solidFill>
              <a:srgbClr val="F2F2F2"/>
            </a:solidFill>
            <a:round/>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endParaRPr lang="fr-FR"/>
          </a:p>
        </p:txBody>
      </p:sp>
      <p:pic>
        <p:nvPicPr>
          <p:cNvPr id="1027"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75063" y="3026612"/>
            <a:ext cx="1501564" cy="420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76069" y="2492896"/>
            <a:ext cx="1500187" cy="348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Connecteur droit 6"/>
          <p:cNvCxnSpPr/>
          <p:nvPr/>
        </p:nvCxnSpPr>
        <p:spPr>
          <a:xfrm>
            <a:off x="395535" y="4391973"/>
            <a:ext cx="165618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Connecteur droit avec flèche 8"/>
          <p:cNvCxnSpPr>
            <a:endCxn id="2" idx="3"/>
          </p:cNvCxnSpPr>
          <p:nvPr/>
        </p:nvCxnSpPr>
        <p:spPr>
          <a:xfrm flipV="1">
            <a:off x="395535" y="2520180"/>
            <a:ext cx="629584" cy="187179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854343" y="3959925"/>
            <a:ext cx="1197377" cy="369332"/>
          </a:xfrm>
          <a:prstGeom prst="rect">
            <a:avLst/>
          </a:prstGeom>
          <a:solidFill>
            <a:srgbClr val="002060"/>
          </a:solidFill>
          <a:ln>
            <a:solidFill>
              <a:schemeClr val="tx1"/>
            </a:solidFill>
          </a:ln>
        </p:spPr>
        <p:txBody>
          <a:bodyPr wrap="square" rtlCol="0">
            <a:spAutoFit/>
          </a:bodyPr>
          <a:lstStyle/>
          <a:p>
            <a:r>
              <a:rPr lang="fr-FR" dirty="0" smtClean="0"/>
              <a:t>SITE N°4</a:t>
            </a:r>
            <a:endParaRPr lang="fr-FR" dirty="0"/>
          </a:p>
        </p:txBody>
      </p:sp>
      <p:sp>
        <p:nvSpPr>
          <p:cNvPr id="14" name="Ellipse 13"/>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32</a:t>
            </a:r>
            <a:endParaRPr lang="fr-FR" sz="2000" dirty="0">
              <a:latin typeface="Times New Roman" panose="02020603050405020304" pitchFamily="18" charset="0"/>
              <a:cs typeface="Times New Roman" panose="02020603050405020304" pitchFamily="18" charset="0"/>
            </a:endParaRPr>
          </a:p>
        </p:txBody>
      </p:sp>
      <p:sp>
        <p:nvSpPr>
          <p:cNvPr id="15" name="Rectangle 14"/>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42689773"/>
      </p:ext>
    </p:extLst>
  </p:cSld>
  <p:clrMapOvr>
    <a:masterClrMapping/>
  </p:clrMapOvr>
  <mc:AlternateContent xmlns:mc="http://schemas.openxmlformats.org/markup-compatibility/2006" xmlns:p14="http://schemas.microsoft.com/office/powerpoint/2010/main">
    <mc:Choice Requires="p14">
      <p:transition spd="slow" p14:dur="20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250" autoRev="1" fill="remove"/>
                                        <p:tgtEl>
                                          <p:spTgt spid="4"/>
                                        </p:tgtEl>
                                        <p:attrNameLst>
                                          <p:attrName>style.color</p:attrName>
                                        </p:attrNameLst>
                                      </p:cBhvr>
                                      <p:to>
                                        <a:schemeClr val="bg1"/>
                                      </p:to>
                                    </p:animClr>
                                    <p:animClr clrSpc="rgb" dir="cw">
                                      <p:cBhvr>
                                        <p:cTn id="7" dur="250" autoRev="1" fill="remove"/>
                                        <p:tgtEl>
                                          <p:spTgt spid="4"/>
                                        </p:tgtEl>
                                        <p:attrNameLst>
                                          <p:attrName>fillcolor</p:attrName>
                                        </p:attrNameLst>
                                      </p:cBhvr>
                                      <p:to>
                                        <a:schemeClr val="bg1"/>
                                      </p:to>
                                    </p:animClr>
                                    <p:set>
                                      <p:cBhvr>
                                        <p:cTn id="8" dur="250" autoRev="1" fill="remove"/>
                                        <p:tgtEl>
                                          <p:spTgt spid="4"/>
                                        </p:tgtEl>
                                        <p:attrNameLst>
                                          <p:attrName>fill.type</p:attrName>
                                        </p:attrNameLst>
                                      </p:cBhvr>
                                      <p:to>
                                        <p:strVal val="solid"/>
                                      </p:to>
                                    </p:set>
                                    <p:set>
                                      <p:cBhvr>
                                        <p:cTn id="9" dur="250" autoRev="1" fill="remove"/>
                                        <p:tgtEl>
                                          <p:spTgt spid="4"/>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146"/>
                                        </p:tgtEl>
                                        <p:attrNameLst>
                                          <p:attrName>style.visibility</p:attrName>
                                        </p:attrNameLst>
                                      </p:cBhvr>
                                      <p:to>
                                        <p:strVal val="visible"/>
                                      </p:to>
                                    </p:set>
                                    <p:anim calcmode="lin" valueType="num">
                                      <p:cBhvr>
                                        <p:cTn id="14" dur="500" fill="hold"/>
                                        <p:tgtEl>
                                          <p:spTgt spid="6146"/>
                                        </p:tgtEl>
                                        <p:attrNameLst>
                                          <p:attrName>ppt_w</p:attrName>
                                        </p:attrNameLst>
                                      </p:cBhvr>
                                      <p:tavLst>
                                        <p:tav tm="0">
                                          <p:val>
                                            <p:fltVal val="0"/>
                                          </p:val>
                                        </p:tav>
                                        <p:tav tm="100000">
                                          <p:val>
                                            <p:strVal val="#ppt_w"/>
                                          </p:val>
                                        </p:tav>
                                      </p:tavLst>
                                    </p:anim>
                                    <p:anim calcmode="lin" valueType="num">
                                      <p:cBhvr>
                                        <p:cTn id="15" dur="500" fill="hold"/>
                                        <p:tgtEl>
                                          <p:spTgt spid="6146"/>
                                        </p:tgtEl>
                                        <p:attrNameLst>
                                          <p:attrName>ppt_h</p:attrName>
                                        </p:attrNameLst>
                                      </p:cBhvr>
                                      <p:tavLst>
                                        <p:tav tm="0">
                                          <p:val>
                                            <p:fltVal val="0"/>
                                          </p:val>
                                        </p:tav>
                                        <p:tav tm="100000">
                                          <p:val>
                                            <p:strVal val="#ppt_h"/>
                                          </p:val>
                                        </p:tav>
                                      </p:tavLst>
                                    </p:anim>
                                    <p:animEffect transition="in" filter="fade">
                                      <p:cBhvr>
                                        <p:cTn id="16" dur="500"/>
                                        <p:tgtEl>
                                          <p:spTgt spid="6146"/>
                                        </p:tgtEl>
                                      </p:cBhvr>
                                    </p:animEffect>
                                  </p:childTnLst>
                                </p:cTn>
                              </p:par>
                              <p:par>
                                <p:cTn id="17" presetID="53" presetClass="entr" presetSubtype="16" fill="hold" nodeType="withEffect">
                                  <p:stCondLst>
                                    <p:cond delay="0"/>
                                  </p:stCondLst>
                                  <p:childTnLst>
                                    <p:set>
                                      <p:cBhvr>
                                        <p:cTn id="18" dur="1" fill="hold">
                                          <p:stCondLst>
                                            <p:cond delay="0"/>
                                          </p:stCondLst>
                                        </p:cTn>
                                        <p:tgtEl>
                                          <p:spTgt spid="7170"/>
                                        </p:tgtEl>
                                        <p:attrNameLst>
                                          <p:attrName>style.visibility</p:attrName>
                                        </p:attrNameLst>
                                      </p:cBhvr>
                                      <p:to>
                                        <p:strVal val="visible"/>
                                      </p:to>
                                    </p:set>
                                    <p:anim calcmode="lin" valueType="num">
                                      <p:cBhvr>
                                        <p:cTn id="19" dur="500" fill="hold"/>
                                        <p:tgtEl>
                                          <p:spTgt spid="7170"/>
                                        </p:tgtEl>
                                        <p:attrNameLst>
                                          <p:attrName>ppt_w</p:attrName>
                                        </p:attrNameLst>
                                      </p:cBhvr>
                                      <p:tavLst>
                                        <p:tav tm="0">
                                          <p:val>
                                            <p:fltVal val="0"/>
                                          </p:val>
                                        </p:tav>
                                        <p:tav tm="100000">
                                          <p:val>
                                            <p:strVal val="#ppt_w"/>
                                          </p:val>
                                        </p:tav>
                                      </p:tavLst>
                                    </p:anim>
                                    <p:anim calcmode="lin" valueType="num">
                                      <p:cBhvr>
                                        <p:cTn id="20" dur="500" fill="hold"/>
                                        <p:tgtEl>
                                          <p:spTgt spid="7170"/>
                                        </p:tgtEl>
                                        <p:attrNameLst>
                                          <p:attrName>ppt_h</p:attrName>
                                        </p:attrNameLst>
                                      </p:cBhvr>
                                      <p:tavLst>
                                        <p:tav tm="0">
                                          <p:val>
                                            <p:fltVal val="0"/>
                                          </p:val>
                                        </p:tav>
                                        <p:tav tm="100000">
                                          <p:val>
                                            <p:strVal val="#ppt_h"/>
                                          </p:val>
                                        </p:tav>
                                      </p:tavLst>
                                    </p:anim>
                                    <p:animEffect transition="in" filter="fade">
                                      <p:cBhvr>
                                        <p:cTn id="21" dur="500"/>
                                        <p:tgtEl>
                                          <p:spTgt spid="7170"/>
                                        </p:tgtEl>
                                      </p:cBhvr>
                                    </p:animEffect>
                                  </p:childTnLst>
                                </p:cTn>
                              </p:par>
                              <p:par>
                                <p:cTn id="22" presetID="53" presetClass="entr" presetSubtype="16" fill="hold" nodeType="withEffect">
                                  <p:stCondLst>
                                    <p:cond delay="0"/>
                                  </p:stCondLst>
                                  <p:childTnLst>
                                    <p:set>
                                      <p:cBhvr>
                                        <p:cTn id="23" dur="1" fill="hold">
                                          <p:stCondLst>
                                            <p:cond delay="0"/>
                                          </p:stCondLst>
                                        </p:cTn>
                                        <p:tgtEl>
                                          <p:spTgt spid="7171"/>
                                        </p:tgtEl>
                                        <p:attrNameLst>
                                          <p:attrName>style.visibility</p:attrName>
                                        </p:attrNameLst>
                                      </p:cBhvr>
                                      <p:to>
                                        <p:strVal val="visible"/>
                                      </p:to>
                                    </p:set>
                                    <p:anim calcmode="lin" valueType="num">
                                      <p:cBhvr>
                                        <p:cTn id="24" dur="500" fill="hold"/>
                                        <p:tgtEl>
                                          <p:spTgt spid="7171"/>
                                        </p:tgtEl>
                                        <p:attrNameLst>
                                          <p:attrName>ppt_w</p:attrName>
                                        </p:attrNameLst>
                                      </p:cBhvr>
                                      <p:tavLst>
                                        <p:tav tm="0">
                                          <p:val>
                                            <p:fltVal val="0"/>
                                          </p:val>
                                        </p:tav>
                                        <p:tav tm="100000">
                                          <p:val>
                                            <p:strVal val="#ppt_w"/>
                                          </p:val>
                                        </p:tav>
                                      </p:tavLst>
                                    </p:anim>
                                    <p:anim calcmode="lin" valueType="num">
                                      <p:cBhvr>
                                        <p:cTn id="25" dur="500" fill="hold"/>
                                        <p:tgtEl>
                                          <p:spTgt spid="7171"/>
                                        </p:tgtEl>
                                        <p:attrNameLst>
                                          <p:attrName>ppt_h</p:attrName>
                                        </p:attrNameLst>
                                      </p:cBhvr>
                                      <p:tavLst>
                                        <p:tav tm="0">
                                          <p:val>
                                            <p:fltVal val="0"/>
                                          </p:val>
                                        </p:tav>
                                        <p:tav tm="100000">
                                          <p:val>
                                            <p:strVal val="#ppt_h"/>
                                          </p:val>
                                        </p:tav>
                                      </p:tavLst>
                                    </p:anim>
                                    <p:animEffect transition="in" filter="fade">
                                      <p:cBhvr>
                                        <p:cTn id="26" dur="500"/>
                                        <p:tgtEl>
                                          <p:spTgt spid="7171"/>
                                        </p:tgtEl>
                                      </p:cBhvr>
                                    </p:animEffect>
                                  </p:childTnLst>
                                </p:cTn>
                              </p:par>
                              <p:par>
                                <p:cTn id="27" presetID="53" presetClass="entr" presetSubtype="16" fill="hold" nodeType="withEffect">
                                  <p:stCondLst>
                                    <p:cond delay="0"/>
                                  </p:stCondLst>
                                  <p:childTnLst>
                                    <p:set>
                                      <p:cBhvr>
                                        <p:cTn id="28" dur="1" fill="hold">
                                          <p:stCondLst>
                                            <p:cond delay="0"/>
                                          </p:stCondLst>
                                        </p:cTn>
                                        <p:tgtEl>
                                          <p:spTgt spid="7172"/>
                                        </p:tgtEl>
                                        <p:attrNameLst>
                                          <p:attrName>style.visibility</p:attrName>
                                        </p:attrNameLst>
                                      </p:cBhvr>
                                      <p:to>
                                        <p:strVal val="visible"/>
                                      </p:to>
                                    </p:set>
                                    <p:anim calcmode="lin" valueType="num">
                                      <p:cBhvr>
                                        <p:cTn id="29" dur="500" fill="hold"/>
                                        <p:tgtEl>
                                          <p:spTgt spid="7172"/>
                                        </p:tgtEl>
                                        <p:attrNameLst>
                                          <p:attrName>ppt_w</p:attrName>
                                        </p:attrNameLst>
                                      </p:cBhvr>
                                      <p:tavLst>
                                        <p:tav tm="0">
                                          <p:val>
                                            <p:fltVal val="0"/>
                                          </p:val>
                                        </p:tav>
                                        <p:tav tm="100000">
                                          <p:val>
                                            <p:strVal val="#ppt_w"/>
                                          </p:val>
                                        </p:tav>
                                      </p:tavLst>
                                    </p:anim>
                                    <p:anim calcmode="lin" valueType="num">
                                      <p:cBhvr>
                                        <p:cTn id="30" dur="500" fill="hold"/>
                                        <p:tgtEl>
                                          <p:spTgt spid="7172"/>
                                        </p:tgtEl>
                                        <p:attrNameLst>
                                          <p:attrName>ppt_h</p:attrName>
                                        </p:attrNameLst>
                                      </p:cBhvr>
                                      <p:tavLst>
                                        <p:tav tm="0">
                                          <p:val>
                                            <p:fltVal val="0"/>
                                          </p:val>
                                        </p:tav>
                                        <p:tav tm="100000">
                                          <p:val>
                                            <p:strVal val="#ppt_h"/>
                                          </p:val>
                                        </p:tav>
                                      </p:tavLst>
                                    </p:anim>
                                    <p:animEffect transition="in" filter="fade">
                                      <p:cBhvr>
                                        <p:cTn id="31" dur="500"/>
                                        <p:tgtEl>
                                          <p:spTgt spid="7172"/>
                                        </p:tgtEl>
                                      </p:cBhvr>
                                    </p:animEffect>
                                  </p:childTnLst>
                                </p:cTn>
                              </p:par>
                              <p:par>
                                <p:cTn id="32" presetID="53" presetClass="entr" presetSubtype="16" fill="hold" nodeType="withEffect">
                                  <p:stCondLst>
                                    <p:cond delay="0"/>
                                  </p:stCondLst>
                                  <p:childTnLst>
                                    <p:set>
                                      <p:cBhvr>
                                        <p:cTn id="33" dur="1" fill="hold">
                                          <p:stCondLst>
                                            <p:cond delay="0"/>
                                          </p:stCondLst>
                                        </p:cTn>
                                        <p:tgtEl>
                                          <p:spTgt spid="7173"/>
                                        </p:tgtEl>
                                        <p:attrNameLst>
                                          <p:attrName>style.visibility</p:attrName>
                                        </p:attrNameLst>
                                      </p:cBhvr>
                                      <p:to>
                                        <p:strVal val="visible"/>
                                      </p:to>
                                    </p:set>
                                    <p:anim calcmode="lin" valueType="num">
                                      <p:cBhvr>
                                        <p:cTn id="34" dur="500" fill="hold"/>
                                        <p:tgtEl>
                                          <p:spTgt spid="7173"/>
                                        </p:tgtEl>
                                        <p:attrNameLst>
                                          <p:attrName>ppt_w</p:attrName>
                                        </p:attrNameLst>
                                      </p:cBhvr>
                                      <p:tavLst>
                                        <p:tav tm="0">
                                          <p:val>
                                            <p:fltVal val="0"/>
                                          </p:val>
                                        </p:tav>
                                        <p:tav tm="100000">
                                          <p:val>
                                            <p:strVal val="#ppt_w"/>
                                          </p:val>
                                        </p:tav>
                                      </p:tavLst>
                                    </p:anim>
                                    <p:anim calcmode="lin" valueType="num">
                                      <p:cBhvr>
                                        <p:cTn id="35" dur="500" fill="hold"/>
                                        <p:tgtEl>
                                          <p:spTgt spid="7173"/>
                                        </p:tgtEl>
                                        <p:attrNameLst>
                                          <p:attrName>ppt_h</p:attrName>
                                        </p:attrNameLst>
                                      </p:cBhvr>
                                      <p:tavLst>
                                        <p:tav tm="0">
                                          <p:val>
                                            <p:fltVal val="0"/>
                                          </p:val>
                                        </p:tav>
                                        <p:tav tm="100000">
                                          <p:val>
                                            <p:strVal val="#ppt_h"/>
                                          </p:val>
                                        </p:tav>
                                      </p:tavLst>
                                    </p:anim>
                                    <p:animEffect transition="in" filter="fade">
                                      <p:cBhvr>
                                        <p:cTn id="36" dur="500"/>
                                        <p:tgtEl>
                                          <p:spTgt spid="7173"/>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500" fill="hold"/>
                                        <p:tgtEl>
                                          <p:spTgt spid="2"/>
                                        </p:tgtEl>
                                        <p:attrNameLst>
                                          <p:attrName>ppt_w</p:attrName>
                                        </p:attrNameLst>
                                      </p:cBhvr>
                                      <p:tavLst>
                                        <p:tav tm="0">
                                          <p:val>
                                            <p:fltVal val="0"/>
                                          </p:val>
                                        </p:tav>
                                        <p:tav tm="100000">
                                          <p:val>
                                            <p:strVal val="#ppt_w"/>
                                          </p:val>
                                        </p:tav>
                                      </p:tavLst>
                                    </p:anim>
                                    <p:anim calcmode="lin" valueType="num">
                                      <p:cBhvr>
                                        <p:cTn id="40" dur="500" fill="hold"/>
                                        <p:tgtEl>
                                          <p:spTgt spid="2"/>
                                        </p:tgtEl>
                                        <p:attrNameLst>
                                          <p:attrName>ppt_h</p:attrName>
                                        </p:attrNameLst>
                                      </p:cBhvr>
                                      <p:tavLst>
                                        <p:tav tm="0">
                                          <p:val>
                                            <p:fltVal val="0"/>
                                          </p:val>
                                        </p:tav>
                                        <p:tav tm="100000">
                                          <p:val>
                                            <p:strVal val="#ppt_h"/>
                                          </p:val>
                                        </p:tav>
                                      </p:tavLst>
                                    </p:anim>
                                    <p:animEffect transition="in" filter="fade">
                                      <p:cBhvr>
                                        <p:cTn id="41" dur="500"/>
                                        <p:tgtEl>
                                          <p:spTgt spid="2"/>
                                        </p:tgtEl>
                                      </p:cBhvr>
                                    </p:animEffect>
                                  </p:childTnLst>
                                </p:cTn>
                              </p:par>
                              <p:par>
                                <p:cTn id="42" presetID="53" presetClass="entr" presetSubtype="16" fill="hold" nodeType="withEffect">
                                  <p:stCondLst>
                                    <p:cond delay="0"/>
                                  </p:stCondLst>
                                  <p:childTnLst>
                                    <p:set>
                                      <p:cBhvr>
                                        <p:cTn id="43" dur="1" fill="hold">
                                          <p:stCondLst>
                                            <p:cond delay="0"/>
                                          </p:stCondLst>
                                        </p:cTn>
                                        <p:tgtEl>
                                          <p:spTgt spid="1027"/>
                                        </p:tgtEl>
                                        <p:attrNameLst>
                                          <p:attrName>style.visibility</p:attrName>
                                        </p:attrNameLst>
                                      </p:cBhvr>
                                      <p:to>
                                        <p:strVal val="visible"/>
                                      </p:to>
                                    </p:set>
                                    <p:anim calcmode="lin" valueType="num">
                                      <p:cBhvr>
                                        <p:cTn id="44" dur="500" fill="hold"/>
                                        <p:tgtEl>
                                          <p:spTgt spid="1027"/>
                                        </p:tgtEl>
                                        <p:attrNameLst>
                                          <p:attrName>ppt_w</p:attrName>
                                        </p:attrNameLst>
                                      </p:cBhvr>
                                      <p:tavLst>
                                        <p:tav tm="0">
                                          <p:val>
                                            <p:fltVal val="0"/>
                                          </p:val>
                                        </p:tav>
                                        <p:tav tm="100000">
                                          <p:val>
                                            <p:strVal val="#ppt_w"/>
                                          </p:val>
                                        </p:tav>
                                      </p:tavLst>
                                    </p:anim>
                                    <p:anim calcmode="lin" valueType="num">
                                      <p:cBhvr>
                                        <p:cTn id="45" dur="500" fill="hold"/>
                                        <p:tgtEl>
                                          <p:spTgt spid="1027"/>
                                        </p:tgtEl>
                                        <p:attrNameLst>
                                          <p:attrName>ppt_h</p:attrName>
                                        </p:attrNameLst>
                                      </p:cBhvr>
                                      <p:tavLst>
                                        <p:tav tm="0">
                                          <p:val>
                                            <p:fltVal val="0"/>
                                          </p:val>
                                        </p:tav>
                                        <p:tav tm="100000">
                                          <p:val>
                                            <p:strVal val="#ppt_h"/>
                                          </p:val>
                                        </p:tav>
                                      </p:tavLst>
                                    </p:anim>
                                    <p:animEffect transition="in" filter="fade">
                                      <p:cBhvr>
                                        <p:cTn id="46" dur="500"/>
                                        <p:tgtEl>
                                          <p:spTgt spid="1027"/>
                                        </p:tgtEl>
                                      </p:cBhvr>
                                    </p:animEffect>
                                  </p:childTnLst>
                                </p:cTn>
                              </p:par>
                              <p:par>
                                <p:cTn id="47" presetID="53" presetClass="entr" presetSubtype="16" fill="hold" nodeType="withEffect">
                                  <p:stCondLst>
                                    <p:cond delay="0"/>
                                  </p:stCondLst>
                                  <p:childTnLst>
                                    <p:set>
                                      <p:cBhvr>
                                        <p:cTn id="48" dur="1" fill="hold">
                                          <p:stCondLst>
                                            <p:cond delay="0"/>
                                          </p:stCondLst>
                                        </p:cTn>
                                        <p:tgtEl>
                                          <p:spTgt spid="1028"/>
                                        </p:tgtEl>
                                        <p:attrNameLst>
                                          <p:attrName>style.visibility</p:attrName>
                                        </p:attrNameLst>
                                      </p:cBhvr>
                                      <p:to>
                                        <p:strVal val="visible"/>
                                      </p:to>
                                    </p:set>
                                    <p:anim calcmode="lin" valueType="num">
                                      <p:cBhvr>
                                        <p:cTn id="49" dur="500" fill="hold"/>
                                        <p:tgtEl>
                                          <p:spTgt spid="1028"/>
                                        </p:tgtEl>
                                        <p:attrNameLst>
                                          <p:attrName>ppt_w</p:attrName>
                                        </p:attrNameLst>
                                      </p:cBhvr>
                                      <p:tavLst>
                                        <p:tav tm="0">
                                          <p:val>
                                            <p:fltVal val="0"/>
                                          </p:val>
                                        </p:tav>
                                        <p:tav tm="100000">
                                          <p:val>
                                            <p:strVal val="#ppt_w"/>
                                          </p:val>
                                        </p:tav>
                                      </p:tavLst>
                                    </p:anim>
                                    <p:anim calcmode="lin" valueType="num">
                                      <p:cBhvr>
                                        <p:cTn id="50" dur="500" fill="hold"/>
                                        <p:tgtEl>
                                          <p:spTgt spid="1028"/>
                                        </p:tgtEl>
                                        <p:attrNameLst>
                                          <p:attrName>ppt_h</p:attrName>
                                        </p:attrNameLst>
                                      </p:cBhvr>
                                      <p:tavLst>
                                        <p:tav tm="0">
                                          <p:val>
                                            <p:fltVal val="0"/>
                                          </p:val>
                                        </p:tav>
                                        <p:tav tm="100000">
                                          <p:val>
                                            <p:strVal val="#ppt_h"/>
                                          </p:val>
                                        </p:tav>
                                      </p:tavLst>
                                    </p:anim>
                                    <p:animEffect transition="in" filter="fade">
                                      <p:cBhvr>
                                        <p:cTn id="51" dur="500"/>
                                        <p:tgtEl>
                                          <p:spTgt spid="1028"/>
                                        </p:tgtEl>
                                      </p:cBhvr>
                                    </p:animEffect>
                                  </p:childTnLst>
                                </p:cTn>
                              </p:par>
                              <p:par>
                                <p:cTn id="52" presetID="53" presetClass="entr" presetSubtype="16" fill="hold" nodeType="with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p:cTn id="54" dur="500" fill="hold"/>
                                        <p:tgtEl>
                                          <p:spTgt spid="7"/>
                                        </p:tgtEl>
                                        <p:attrNameLst>
                                          <p:attrName>ppt_w</p:attrName>
                                        </p:attrNameLst>
                                      </p:cBhvr>
                                      <p:tavLst>
                                        <p:tav tm="0">
                                          <p:val>
                                            <p:fltVal val="0"/>
                                          </p:val>
                                        </p:tav>
                                        <p:tav tm="100000">
                                          <p:val>
                                            <p:strVal val="#ppt_w"/>
                                          </p:val>
                                        </p:tav>
                                      </p:tavLst>
                                    </p:anim>
                                    <p:anim calcmode="lin" valueType="num">
                                      <p:cBhvr>
                                        <p:cTn id="55" dur="500" fill="hold"/>
                                        <p:tgtEl>
                                          <p:spTgt spid="7"/>
                                        </p:tgtEl>
                                        <p:attrNameLst>
                                          <p:attrName>ppt_h</p:attrName>
                                        </p:attrNameLst>
                                      </p:cBhvr>
                                      <p:tavLst>
                                        <p:tav tm="0">
                                          <p:val>
                                            <p:fltVal val="0"/>
                                          </p:val>
                                        </p:tav>
                                        <p:tav tm="100000">
                                          <p:val>
                                            <p:strVal val="#ppt_h"/>
                                          </p:val>
                                        </p:tav>
                                      </p:tavLst>
                                    </p:anim>
                                    <p:animEffect transition="in" filter="fade">
                                      <p:cBhvr>
                                        <p:cTn id="56" dur="500"/>
                                        <p:tgtEl>
                                          <p:spTgt spid="7"/>
                                        </p:tgtEl>
                                      </p:cBhvr>
                                    </p:animEffect>
                                  </p:childTnLst>
                                </p:cTn>
                              </p:par>
                              <p:par>
                                <p:cTn id="57" presetID="53" presetClass="entr" presetSubtype="16"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500" fill="hold"/>
                                        <p:tgtEl>
                                          <p:spTgt spid="9"/>
                                        </p:tgtEl>
                                        <p:attrNameLst>
                                          <p:attrName>ppt_w</p:attrName>
                                        </p:attrNameLst>
                                      </p:cBhvr>
                                      <p:tavLst>
                                        <p:tav tm="0">
                                          <p:val>
                                            <p:fltVal val="0"/>
                                          </p:val>
                                        </p:tav>
                                        <p:tav tm="100000">
                                          <p:val>
                                            <p:strVal val="#ppt_w"/>
                                          </p:val>
                                        </p:tav>
                                      </p:tavLst>
                                    </p:anim>
                                    <p:anim calcmode="lin" valueType="num">
                                      <p:cBhvr>
                                        <p:cTn id="60" dur="500" fill="hold"/>
                                        <p:tgtEl>
                                          <p:spTgt spid="9"/>
                                        </p:tgtEl>
                                        <p:attrNameLst>
                                          <p:attrName>ppt_h</p:attrName>
                                        </p:attrNameLst>
                                      </p:cBhvr>
                                      <p:tavLst>
                                        <p:tav tm="0">
                                          <p:val>
                                            <p:fltVal val="0"/>
                                          </p:val>
                                        </p:tav>
                                        <p:tav tm="100000">
                                          <p:val>
                                            <p:strVal val="#ppt_h"/>
                                          </p:val>
                                        </p:tav>
                                      </p:tavLst>
                                    </p:anim>
                                    <p:animEffect transition="in" filter="fade">
                                      <p:cBhvr>
                                        <p:cTn id="61" dur="500"/>
                                        <p:tgtEl>
                                          <p:spTgt spid="9"/>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1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8651" y="3645024"/>
            <a:ext cx="3273549" cy="25908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2" name="Titre 1"/>
          <p:cNvSpPr>
            <a:spLocks noGrp="1"/>
          </p:cNvSpPr>
          <p:nvPr>
            <p:ph type="title"/>
          </p:nvPr>
        </p:nvSpPr>
        <p:spPr>
          <a:xfrm>
            <a:off x="961256" y="418654"/>
            <a:ext cx="4978896" cy="922114"/>
          </a:xfrm>
        </p:spPr>
        <p:txBody>
          <a:bodyPr>
            <a:normAutofit/>
          </a:bodyPr>
          <a:lstStyle/>
          <a:p>
            <a:r>
              <a:rPr lang="fr-FR" dirty="0" smtClean="0">
                <a:ln w="18415" cmpd="sng">
                  <a:solidFill>
                    <a:srgbClr val="FFFFFF"/>
                  </a:solidFill>
                  <a:prstDash val="solid"/>
                </a:ln>
                <a:solidFill>
                  <a:srgbClr val="7030A0"/>
                </a:solidFill>
                <a:effectLst>
                  <a:outerShdw blurRad="63500" dir="3600000" algn="tl" rotWithShape="0">
                    <a:srgbClr val="000000">
                      <a:alpha val="70000"/>
                    </a:srgbClr>
                  </a:outerShdw>
                </a:effectLst>
              </a:rPr>
              <a:t>OBJECTIF D’ÉTUDE</a:t>
            </a:r>
            <a:endParaRPr lang="fr-FR" dirty="0">
              <a:ln w="18415" cmpd="sng">
                <a:solidFill>
                  <a:srgbClr val="FFFFFF"/>
                </a:solidFill>
                <a:prstDash val="solid"/>
              </a:ln>
              <a:solidFill>
                <a:srgbClr val="7030A0"/>
              </a:solidFill>
              <a:effectLst>
                <a:outerShdw blurRad="63500" dir="3600000" algn="tl" rotWithShape="0">
                  <a:srgbClr val="000000">
                    <a:alpha val="70000"/>
                  </a:srgbClr>
                </a:outerShdw>
              </a:effectLst>
            </a:endParaRPr>
          </a:p>
        </p:txBody>
      </p:sp>
      <p:sp>
        <p:nvSpPr>
          <p:cNvPr id="3" name="Espace réservé du contenu 2"/>
          <p:cNvSpPr>
            <a:spLocks noGrp="1"/>
          </p:cNvSpPr>
          <p:nvPr>
            <p:ph idx="1"/>
          </p:nvPr>
        </p:nvSpPr>
        <p:spPr>
          <a:xfrm>
            <a:off x="204771" y="1556792"/>
            <a:ext cx="8759718" cy="1944216"/>
          </a:xfrm>
        </p:spPr>
        <p:txBody>
          <a:bodyPr>
            <a:noAutofit/>
          </a:bodyPr>
          <a:lstStyle/>
          <a:p>
            <a:pPr marL="36576" indent="0">
              <a:buNone/>
            </a:pPr>
            <a:r>
              <a:rPr lang="fr-FR" sz="2400" b="1" dirty="0" smtClean="0"/>
              <a:t>            L'objectif de notre étude est </a:t>
            </a:r>
            <a:r>
              <a:rPr lang="fr-FR" sz="2400" b="1" dirty="0"/>
              <a:t>le développement  de CUAT, avec le remplacement de l’alimentation </a:t>
            </a:r>
            <a:r>
              <a:rPr lang="fr-FR" sz="2400" b="1" dirty="0" smtClean="0"/>
              <a:t>Electrique du </a:t>
            </a:r>
            <a:r>
              <a:rPr lang="fr-FR" sz="2400" b="1" dirty="0"/>
              <a:t>réseau public  par une alimentation propre, c’est l'énergie solaire et l’énergie cinétique au niveau de site N°4 et pour </a:t>
            </a:r>
            <a:r>
              <a:rPr lang="fr-FR" sz="2400" b="1" dirty="0" smtClean="0"/>
              <a:t>éclairage extérieur</a:t>
            </a:r>
            <a:r>
              <a:rPr lang="fr-FR" sz="2400" b="1" dirty="0"/>
              <a:t>.</a:t>
            </a:r>
            <a:endParaRPr lang="fr-FR" sz="2400" b="1" dirty="0" smtClean="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03970">
            <a:off x="5827230" y="3616576"/>
            <a:ext cx="2987093" cy="234148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770" y="3680883"/>
            <a:ext cx="2543175" cy="270044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7" name="Ellipse 6"/>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34</a:t>
            </a:r>
            <a:endParaRPr lang="fr-FR" sz="2000" dirty="0">
              <a:latin typeface="Times New Roman" panose="02020603050405020304" pitchFamily="18" charset="0"/>
              <a:cs typeface="Times New Roman" panose="02020603050405020304" pitchFamily="18" charset="0"/>
            </a:endParaRPr>
          </a:p>
        </p:txBody>
      </p:sp>
      <p:sp>
        <p:nvSpPr>
          <p:cNvPr id="8" name="Rectangle 7"/>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Picture 2" descr="F:\images.jpe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0232" y="15489"/>
            <a:ext cx="2414495" cy="14692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0828320"/>
      </p:ext>
    </p:extLst>
  </p:cSld>
  <p:clrMapOvr>
    <a:masterClrMapping/>
  </p:clrMapOvr>
  <mc:AlternateContent xmlns:mc="http://schemas.openxmlformats.org/markup-compatibility/2006" xmlns:p14="http://schemas.microsoft.com/office/powerpoint/2010/main">
    <mc:Choice Requires="p14">
      <p:transition spd="slow" p14:dur="2000">
        <p14:prism/>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4568" y="476672"/>
            <a:ext cx="1695450" cy="220486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 name="Tableau 1"/>
          <p:cNvGraphicFramePr>
            <a:graphicFrameLocks noGrp="1"/>
          </p:cNvGraphicFramePr>
          <p:nvPr>
            <p:extLst>
              <p:ext uri="{D42A27DB-BD31-4B8C-83A1-F6EECF244321}">
                <p14:modId xmlns:p14="http://schemas.microsoft.com/office/powerpoint/2010/main" val="3175468635"/>
              </p:ext>
            </p:extLst>
          </p:nvPr>
        </p:nvGraphicFramePr>
        <p:xfrm>
          <a:off x="179512" y="69369"/>
          <a:ext cx="8815506" cy="6775497"/>
        </p:xfrm>
        <a:graphic>
          <a:graphicData uri="http://schemas.openxmlformats.org/drawingml/2006/table">
            <a:tbl>
              <a:tblPr firstRow="1" firstCol="1" bandRow="1"/>
              <a:tblGrid>
                <a:gridCol w="373756"/>
                <a:gridCol w="555589"/>
                <a:gridCol w="2963384"/>
                <a:gridCol w="764822"/>
                <a:gridCol w="743049"/>
                <a:gridCol w="850729"/>
                <a:gridCol w="764223"/>
                <a:gridCol w="1799954"/>
              </a:tblGrid>
              <a:tr h="304192">
                <a:tc rowSpan="2">
                  <a:txBody>
                    <a:bodyPr/>
                    <a:lstStyle/>
                    <a:p>
                      <a:pPr algn="l">
                        <a:lnSpc>
                          <a:spcPct val="115000"/>
                        </a:lnSpc>
                        <a:spcAft>
                          <a:spcPts val="0"/>
                        </a:spcAft>
                      </a:pPr>
                      <a:r>
                        <a:rPr lang="fr-FR" sz="1000" b="1" dirty="0">
                          <a:solidFill>
                            <a:srgbClr val="C00000"/>
                          </a:solidFill>
                          <a:effectLst/>
                          <a:latin typeface="Verdana"/>
                          <a:ea typeface="Verdana"/>
                          <a:cs typeface="Tahoma"/>
                        </a:rPr>
                        <a:t>N</a:t>
                      </a:r>
                      <a:r>
                        <a:rPr lang="fr-FR" sz="800" b="1" dirty="0">
                          <a:solidFill>
                            <a:srgbClr val="C00000"/>
                          </a:solidFill>
                          <a:effectLst/>
                          <a:latin typeface="Verdana"/>
                          <a:ea typeface="Verdana"/>
                          <a:cs typeface="Tahoma"/>
                        </a:rPr>
                        <a:t>iveau </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rowSpan="2">
                  <a:txBody>
                    <a:bodyPr/>
                    <a:lstStyle/>
                    <a:p>
                      <a:pPr algn="ctr">
                        <a:lnSpc>
                          <a:spcPct val="115000"/>
                        </a:lnSpc>
                        <a:spcAft>
                          <a:spcPts val="0"/>
                        </a:spcAft>
                      </a:pPr>
                      <a:r>
                        <a:rPr lang="fr-FR" sz="1000" b="1" dirty="0">
                          <a:solidFill>
                            <a:srgbClr val="C00000"/>
                          </a:solidFill>
                          <a:effectLst/>
                          <a:latin typeface="Verdana"/>
                          <a:ea typeface="Verdana"/>
                          <a:cs typeface="Tahoma"/>
                        </a:rPr>
                        <a:t> </a:t>
                      </a:r>
                      <a:endParaRPr lang="fr-FR" sz="800" dirty="0">
                        <a:effectLst/>
                        <a:latin typeface="Verdana"/>
                        <a:ea typeface="Verdana"/>
                        <a:cs typeface="Tahoma"/>
                      </a:endParaRPr>
                    </a:p>
                    <a:p>
                      <a:pPr algn="ctr">
                        <a:lnSpc>
                          <a:spcPct val="115000"/>
                        </a:lnSpc>
                        <a:spcAft>
                          <a:spcPts val="0"/>
                        </a:spcAft>
                      </a:pPr>
                      <a:r>
                        <a:rPr lang="fr-FR" sz="1100" b="1" dirty="0">
                          <a:solidFill>
                            <a:srgbClr val="C00000"/>
                          </a:solidFill>
                          <a:effectLst/>
                          <a:latin typeface="Verdana"/>
                          <a:ea typeface="Verdana"/>
                          <a:cs typeface="Tahoma"/>
                        </a:rPr>
                        <a:t>N</a:t>
                      </a:r>
                      <a:r>
                        <a:rPr lang="fr-FR" sz="1000" dirty="0">
                          <a:effectLst/>
                          <a:latin typeface="Verdana"/>
                          <a:ea typeface="Verdana"/>
                          <a:cs typeface="Tahoma"/>
                        </a:rPr>
                        <a:t>ombre</a:t>
                      </a: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gridSpan="2">
                  <a:txBody>
                    <a:bodyPr/>
                    <a:lstStyle/>
                    <a:p>
                      <a:pPr algn="ctr">
                        <a:lnSpc>
                          <a:spcPct val="115000"/>
                        </a:lnSpc>
                        <a:spcAft>
                          <a:spcPts val="0"/>
                        </a:spcAft>
                      </a:pPr>
                      <a:r>
                        <a:rPr lang="fr-FR" sz="1200" b="1" dirty="0">
                          <a:solidFill>
                            <a:srgbClr val="C00000"/>
                          </a:solidFill>
                          <a:effectLst/>
                          <a:latin typeface="Verdana"/>
                          <a:ea typeface="Verdana"/>
                          <a:cs typeface="Tahoma"/>
                        </a:rPr>
                        <a:t>Puissance installé</a:t>
                      </a:r>
                      <a:r>
                        <a:rPr lang="fr-FR" sz="1200" b="1" dirty="0">
                          <a:effectLst/>
                          <a:latin typeface="Verdana"/>
                          <a:ea typeface="Verdana"/>
                          <a:cs typeface="Tahoma"/>
                        </a:rPr>
                        <a:t>   </a:t>
                      </a:r>
                      <a:r>
                        <a:rPr lang="fr-FR" sz="1200" dirty="0">
                          <a:effectLst/>
                          <a:latin typeface="Verdana"/>
                          <a:ea typeface="Verdana"/>
                          <a:cs typeface="Tahoma"/>
                        </a:rPr>
                        <a:t>(w)</a:t>
                      </a:r>
                      <a:endParaRPr lang="fr-FR" sz="105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hMerge="1">
                  <a:txBody>
                    <a:bodyPr/>
                    <a:lstStyle/>
                    <a:p>
                      <a:endParaRPr lang="fr-FR"/>
                    </a:p>
                  </a:txBody>
                  <a:tcPr/>
                </a:tc>
                <a:tc rowSpan="2">
                  <a:txBody>
                    <a:bodyPr/>
                    <a:lstStyle/>
                    <a:p>
                      <a:pPr algn="l">
                        <a:lnSpc>
                          <a:spcPct val="115000"/>
                        </a:lnSpc>
                        <a:spcAft>
                          <a:spcPts val="0"/>
                        </a:spcAft>
                      </a:pPr>
                      <a:r>
                        <a:rPr lang="fr-FR" sz="1800" b="1" dirty="0" smtClean="0">
                          <a:solidFill>
                            <a:srgbClr val="C00000"/>
                          </a:solidFill>
                          <a:effectLst/>
                          <a:latin typeface="Verdana"/>
                          <a:ea typeface="Verdana"/>
                          <a:cs typeface="Tahoma"/>
                        </a:rPr>
                        <a:t>T</a:t>
                      </a:r>
                      <a:r>
                        <a:rPr lang="fr-FR" sz="1400" dirty="0" smtClean="0">
                          <a:effectLst/>
                          <a:latin typeface="Verdana"/>
                          <a:ea typeface="Verdana"/>
                          <a:cs typeface="Tahoma"/>
                        </a:rPr>
                        <a:t>(h)</a:t>
                      </a:r>
                      <a:endParaRPr lang="fr-FR" sz="14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rowSpan="2">
                  <a:txBody>
                    <a:bodyPr/>
                    <a:lstStyle/>
                    <a:p>
                      <a:pPr algn="ctr">
                        <a:lnSpc>
                          <a:spcPct val="115000"/>
                        </a:lnSpc>
                        <a:spcAft>
                          <a:spcPts val="0"/>
                        </a:spcAft>
                      </a:pPr>
                      <a:r>
                        <a:rPr lang="fr-FR" sz="1100" b="1" dirty="0">
                          <a:solidFill>
                            <a:srgbClr val="C00000"/>
                          </a:solidFill>
                          <a:effectLst/>
                          <a:latin typeface="Verdana"/>
                          <a:ea typeface="Verdana"/>
                          <a:cs typeface="Tahoma"/>
                        </a:rPr>
                        <a:t>Puissance </a:t>
                      </a:r>
                      <a:r>
                        <a:rPr lang="fr-FR" sz="1200" b="1" dirty="0">
                          <a:solidFill>
                            <a:srgbClr val="C00000"/>
                          </a:solidFill>
                          <a:effectLst/>
                          <a:latin typeface="Verdana"/>
                          <a:ea typeface="Verdana"/>
                          <a:cs typeface="Tahoma"/>
                        </a:rPr>
                        <a:t> </a:t>
                      </a:r>
                      <a:r>
                        <a:rPr lang="fr-FR" sz="1000" b="1" dirty="0">
                          <a:solidFill>
                            <a:srgbClr val="C00000"/>
                          </a:solidFill>
                          <a:effectLst/>
                          <a:latin typeface="Verdana"/>
                          <a:ea typeface="Verdana"/>
                          <a:cs typeface="Tahoma"/>
                        </a:rPr>
                        <a:t>    </a:t>
                      </a:r>
                      <a:r>
                        <a:rPr lang="fr-FR" sz="800" b="1" dirty="0">
                          <a:solidFill>
                            <a:srgbClr val="000000"/>
                          </a:solidFill>
                          <a:effectLst/>
                          <a:latin typeface="Verdana"/>
                          <a:ea typeface="Verdana"/>
                          <a:cs typeface="Tahoma"/>
                        </a:rPr>
                        <a:t>Onduleur </a:t>
                      </a:r>
                      <a:r>
                        <a:rPr lang="fr-FR" sz="1000" dirty="0">
                          <a:effectLst/>
                          <a:latin typeface="Verdana"/>
                          <a:ea typeface="Verdana"/>
                          <a:cs typeface="Tahoma"/>
                        </a:rPr>
                        <a:t>(w)</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rowSpan="2">
                  <a:txBody>
                    <a:bodyPr/>
                    <a:lstStyle/>
                    <a:p>
                      <a:pPr algn="l">
                        <a:lnSpc>
                          <a:spcPct val="115000"/>
                        </a:lnSpc>
                        <a:spcAft>
                          <a:spcPts val="0"/>
                        </a:spcAft>
                      </a:pPr>
                      <a:r>
                        <a:rPr lang="fr-FR" sz="1100" b="1" dirty="0">
                          <a:solidFill>
                            <a:srgbClr val="C00000"/>
                          </a:solidFill>
                          <a:effectLst/>
                          <a:latin typeface="Verdana"/>
                          <a:ea typeface="Verdana"/>
                          <a:cs typeface="Tahoma"/>
                        </a:rPr>
                        <a:t>   U </a:t>
                      </a:r>
                      <a:r>
                        <a:rPr lang="fr-FR" sz="1000" b="1" dirty="0">
                          <a:solidFill>
                            <a:srgbClr val="000000"/>
                          </a:solidFill>
                          <a:effectLst/>
                          <a:latin typeface="Verdana"/>
                          <a:ea typeface="Verdana"/>
                          <a:cs typeface="Tahoma"/>
                        </a:rPr>
                        <a:t>système</a:t>
                      </a:r>
                      <a:endParaRPr lang="fr-FR" sz="10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rowSpan="2">
                  <a:txBody>
                    <a:bodyPr/>
                    <a:lstStyle/>
                    <a:p>
                      <a:pPr algn="ctr">
                        <a:lnSpc>
                          <a:spcPct val="115000"/>
                        </a:lnSpc>
                        <a:spcAft>
                          <a:spcPts val="0"/>
                        </a:spcAft>
                      </a:pPr>
                      <a:r>
                        <a:rPr lang="fr-FR" sz="1400" b="1" dirty="0">
                          <a:solidFill>
                            <a:srgbClr val="C00000"/>
                          </a:solidFill>
                          <a:effectLst/>
                          <a:latin typeface="Verdana"/>
                          <a:ea typeface="Verdana"/>
                          <a:cs typeface="Tahoma"/>
                        </a:rPr>
                        <a:t>E .</a:t>
                      </a:r>
                      <a:r>
                        <a:rPr lang="fr-FR" sz="1400" b="1" dirty="0" smtClean="0">
                          <a:solidFill>
                            <a:srgbClr val="C00000"/>
                          </a:solidFill>
                          <a:effectLst/>
                          <a:latin typeface="Verdana"/>
                          <a:ea typeface="Verdana"/>
                          <a:cs typeface="Tahoma"/>
                        </a:rPr>
                        <a:t>J.M/E.C</a:t>
                      </a:r>
                      <a:endParaRPr lang="fr-FR" sz="1100" dirty="0">
                        <a:effectLst/>
                        <a:latin typeface="Verdana"/>
                        <a:ea typeface="Verdana"/>
                        <a:cs typeface="Tahoma"/>
                      </a:endParaRPr>
                    </a:p>
                    <a:p>
                      <a:pPr algn="ctr">
                        <a:lnSpc>
                          <a:spcPct val="115000"/>
                        </a:lnSpc>
                        <a:spcAft>
                          <a:spcPts val="0"/>
                        </a:spcAft>
                      </a:pPr>
                      <a:r>
                        <a:rPr lang="fr-FR" sz="1100" dirty="0">
                          <a:effectLst/>
                          <a:latin typeface="Verdana"/>
                          <a:ea typeface="Verdana"/>
                          <a:cs typeface="Tahoma"/>
                        </a:rPr>
                        <a:t>( </a:t>
                      </a:r>
                      <a:r>
                        <a:rPr lang="fr-FR" sz="1100" dirty="0" err="1">
                          <a:effectLst/>
                          <a:latin typeface="Verdana"/>
                          <a:ea typeface="Verdana"/>
                          <a:cs typeface="Tahoma"/>
                        </a:rPr>
                        <a:t>kw.h</a:t>
                      </a:r>
                      <a:r>
                        <a:rPr lang="fr-FR" sz="1100" dirty="0">
                          <a:effectLst/>
                          <a:latin typeface="Verdana"/>
                          <a:ea typeface="Verdana"/>
                          <a:cs typeface="Tahoma"/>
                        </a:rPr>
                        <a:t>)</a:t>
                      </a: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r>
              <a:tr h="290222">
                <a:tc vMerge="1">
                  <a:txBody>
                    <a:bodyPr/>
                    <a:lstStyle/>
                    <a:p>
                      <a:endParaRPr lang="fr-FR"/>
                    </a:p>
                  </a:txBody>
                  <a:tcPr/>
                </a:tc>
                <a:tc vMerge="1">
                  <a:txBody>
                    <a:bodyPr/>
                    <a:lstStyle/>
                    <a:p>
                      <a:endParaRPr lang="fr-FR"/>
                    </a:p>
                  </a:txBody>
                  <a:tcPr/>
                </a:tc>
                <a:tc>
                  <a:txBody>
                    <a:bodyPr/>
                    <a:lstStyle/>
                    <a:p>
                      <a:pPr marL="457200" algn="l">
                        <a:lnSpc>
                          <a:spcPct val="115000"/>
                        </a:lnSpc>
                        <a:spcAft>
                          <a:spcPts val="0"/>
                        </a:spcAft>
                      </a:pPr>
                      <a:r>
                        <a:rPr lang="fr-FR" sz="1000" b="1" dirty="0">
                          <a:effectLst/>
                          <a:latin typeface="Verdana"/>
                          <a:ea typeface="Verdana"/>
                          <a:cs typeface="Tahoma"/>
                        </a:rPr>
                        <a:t>Appareillage &amp; Equipement</a:t>
                      </a:r>
                      <a:endParaRPr lang="fr-FR" sz="10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a:lnSpc>
                          <a:spcPct val="115000"/>
                        </a:lnSpc>
                        <a:spcAft>
                          <a:spcPts val="0"/>
                        </a:spcAft>
                      </a:pPr>
                      <a:r>
                        <a:rPr lang="fr-FR" sz="1050" b="1" dirty="0" smtClean="0">
                          <a:effectLst/>
                          <a:latin typeface="Verdana"/>
                          <a:ea typeface="Verdana"/>
                          <a:cs typeface="Tahoma"/>
                        </a:rPr>
                        <a:t>P</a:t>
                      </a:r>
                      <a:r>
                        <a:rPr lang="fr-FR" sz="900" b="1" dirty="0" smtClean="0">
                          <a:effectLst/>
                          <a:latin typeface="Verdana"/>
                          <a:ea typeface="Verdana"/>
                          <a:cs typeface="Tahoma"/>
                        </a:rPr>
                        <a:t>uissance</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r>
              <a:tr h="1416731">
                <a:tc rowSpan="2">
                  <a:txBody>
                    <a:bodyPr/>
                    <a:lstStyle/>
                    <a:p>
                      <a:pPr marL="449580" marR="71755" algn="ctr">
                        <a:lnSpc>
                          <a:spcPct val="115000"/>
                        </a:lnSpc>
                        <a:spcAft>
                          <a:spcPts val="0"/>
                        </a:spcAft>
                      </a:pPr>
                      <a:endParaRPr lang="fr-FR" sz="900" b="1" dirty="0" smtClean="0">
                        <a:effectLst/>
                        <a:highlight>
                          <a:srgbClr val="00FFFF"/>
                        </a:highlight>
                        <a:latin typeface="Verdana"/>
                        <a:ea typeface="Verdana"/>
                        <a:cs typeface="Tahoma"/>
                      </a:endParaRPr>
                    </a:p>
                    <a:p>
                      <a:pPr marL="449580" marR="71755" algn="ctr">
                        <a:lnSpc>
                          <a:spcPct val="115000"/>
                        </a:lnSpc>
                        <a:spcAft>
                          <a:spcPts val="0"/>
                        </a:spcAft>
                      </a:pPr>
                      <a:r>
                        <a:rPr lang="fr-FR" sz="900" b="1" dirty="0" smtClean="0">
                          <a:effectLst/>
                          <a:highlight>
                            <a:srgbClr val="00FFFF"/>
                          </a:highlight>
                          <a:latin typeface="Verdana"/>
                          <a:ea typeface="Verdana"/>
                          <a:cs typeface="Tahoma"/>
                        </a:rPr>
                        <a:t>ENTRE </a:t>
                      </a:r>
                      <a:r>
                        <a:rPr lang="fr-FR" sz="900" b="1" dirty="0">
                          <a:effectLst/>
                          <a:highlight>
                            <a:srgbClr val="00FFFF"/>
                          </a:highlight>
                          <a:latin typeface="Verdana"/>
                          <a:ea typeface="Verdana"/>
                          <a:cs typeface="Tahoma"/>
                        </a:rPr>
                        <a:t>SOL</a:t>
                      </a:r>
                      <a:endParaRPr lang="fr-FR" sz="800" dirty="0">
                        <a:effectLst/>
                        <a:latin typeface="Verdana"/>
                        <a:ea typeface="Verdana"/>
                        <a:cs typeface="Tahoma"/>
                      </a:endParaRPr>
                    </a:p>
                  </a:txBody>
                  <a:tcPr marL="19705" marR="19705"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rowSpan="2">
                  <a:txBody>
                    <a:bodyPr/>
                    <a:lstStyle/>
                    <a:p>
                      <a:pPr algn="ctr">
                        <a:lnSpc>
                          <a:spcPct val="115000"/>
                        </a:lnSpc>
                        <a:spcBef>
                          <a:spcPts val="1000"/>
                        </a:spcBef>
                        <a:spcAft>
                          <a:spcPts val="0"/>
                        </a:spcAft>
                      </a:pPr>
                      <a:r>
                        <a:rPr lang="fr-FR" sz="800" b="0" u="none" strike="noStrike" cap="small" spc="25">
                          <a:solidFill>
                            <a:srgbClr val="FFC000"/>
                          </a:solidFill>
                          <a:effectLst/>
                          <a:latin typeface="Verdana"/>
                          <a:ea typeface="Times New Roman"/>
                          <a:cs typeface="Tahoma"/>
                        </a:rPr>
                        <a:t> </a:t>
                      </a:r>
                      <a:endParaRPr lang="fr-FR" sz="800" b="1">
                        <a:solidFill>
                          <a:srgbClr val="FFC000"/>
                        </a:solidFill>
                        <a:effectLst/>
                        <a:latin typeface="Verdana"/>
                        <a:ea typeface="Times New Roman"/>
                        <a:cs typeface="Tahoma"/>
                      </a:endParaRPr>
                    </a:p>
                    <a:p>
                      <a:pPr algn="ctr">
                        <a:lnSpc>
                          <a:spcPct val="115000"/>
                        </a:lnSpc>
                        <a:spcBef>
                          <a:spcPts val="1000"/>
                        </a:spcBef>
                        <a:spcAft>
                          <a:spcPts val="0"/>
                        </a:spcAft>
                      </a:pPr>
                      <a:r>
                        <a:rPr lang="fr-FR" sz="800" b="0" u="sng" cap="small" spc="25">
                          <a:solidFill>
                            <a:srgbClr val="FFC000"/>
                          </a:solidFill>
                          <a:effectLst/>
                          <a:latin typeface="Verdana"/>
                          <a:ea typeface="Times New Roman"/>
                          <a:cs typeface="Tahoma"/>
                        </a:rPr>
                        <a:t>30</a:t>
                      </a:r>
                      <a:endParaRPr lang="fr-FR" sz="800" b="1">
                        <a:solidFill>
                          <a:srgbClr val="FFC000"/>
                        </a:solidFill>
                        <a:effectLst/>
                        <a:latin typeface="Verdana"/>
                        <a:ea typeface="Times New Roman"/>
                        <a:cs typeface="Tahoma"/>
                      </a:endParaRPr>
                    </a:p>
                    <a:p>
                      <a:pPr algn="ctr">
                        <a:lnSpc>
                          <a:spcPct val="115000"/>
                        </a:lnSpc>
                        <a:spcAft>
                          <a:spcPts val="0"/>
                        </a:spcAft>
                      </a:pPr>
                      <a:r>
                        <a:rPr lang="fr-FR" sz="800" b="1" u="sng">
                          <a:solidFill>
                            <a:srgbClr val="FFC000"/>
                          </a:solidFill>
                          <a:effectLst/>
                          <a:latin typeface="Verdana"/>
                          <a:ea typeface="Verdana"/>
                          <a:cs typeface="Tahoma"/>
                        </a:rPr>
                        <a:t>1</a:t>
                      </a:r>
                      <a:endParaRPr lang="fr-FR" sz="800">
                        <a:solidFill>
                          <a:srgbClr val="FFC000"/>
                        </a:solidFill>
                        <a:effectLst/>
                        <a:latin typeface="Verdana"/>
                        <a:ea typeface="Verdana"/>
                        <a:cs typeface="Tahoma"/>
                      </a:endParaRPr>
                    </a:p>
                    <a:p>
                      <a:pPr algn="ctr">
                        <a:lnSpc>
                          <a:spcPct val="115000"/>
                        </a:lnSpc>
                        <a:spcAft>
                          <a:spcPts val="0"/>
                        </a:spcAft>
                      </a:pPr>
                      <a:r>
                        <a:rPr lang="fr-FR" sz="800" b="1" u="sng">
                          <a:solidFill>
                            <a:srgbClr val="FFC000"/>
                          </a:solidFill>
                          <a:effectLst/>
                          <a:latin typeface="Verdana"/>
                          <a:ea typeface="Verdana"/>
                          <a:cs typeface="Tahoma"/>
                        </a:rPr>
                        <a:t>1</a:t>
                      </a:r>
                      <a:endParaRPr lang="fr-FR" sz="800">
                        <a:solidFill>
                          <a:srgbClr val="FFC000"/>
                        </a:solidFill>
                        <a:effectLst/>
                        <a:latin typeface="Verdana"/>
                        <a:ea typeface="Verdana"/>
                        <a:cs typeface="Tahoma"/>
                      </a:endParaRPr>
                    </a:p>
                    <a:p>
                      <a:pPr algn="ctr">
                        <a:lnSpc>
                          <a:spcPct val="115000"/>
                        </a:lnSpc>
                        <a:spcAft>
                          <a:spcPts val="0"/>
                        </a:spcAft>
                      </a:pPr>
                      <a:r>
                        <a:rPr lang="fr-FR" sz="800" b="1" u="sng">
                          <a:solidFill>
                            <a:srgbClr val="FFC000"/>
                          </a:solidFill>
                          <a:effectLst/>
                          <a:latin typeface="Verdana"/>
                          <a:ea typeface="Verdana"/>
                          <a:cs typeface="Tahoma"/>
                        </a:rPr>
                        <a:t>1</a:t>
                      </a:r>
                      <a:endParaRPr lang="fr-FR" sz="800">
                        <a:solidFill>
                          <a:srgbClr val="FFC000"/>
                        </a:solidFill>
                        <a:effectLst/>
                        <a:latin typeface="Verdana"/>
                        <a:ea typeface="Verdana"/>
                        <a:cs typeface="Tahoma"/>
                      </a:endParaRPr>
                    </a:p>
                    <a:p>
                      <a:pPr algn="ctr">
                        <a:lnSpc>
                          <a:spcPct val="115000"/>
                        </a:lnSpc>
                        <a:spcAft>
                          <a:spcPts val="0"/>
                        </a:spcAft>
                      </a:pPr>
                      <a:r>
                        <a:rPr lang="fr-FR" sz="800" b="1" u="sng">
                          <a:solidFill>
                            <a:srgbClr val="FFC000"/>
                          </a:solidFill>
                          <a:effectLst/>
                          <a:latin typeface="Verdana"/>
                          <a:ea typeface="Verdana"/>
                          <a:cs typeface="Tahoma"/>
                        </a:rPr>
                        <a:t>1</a:t>
                      </a:r>
                      <a:endParaRPr lang="fr-FR" sz="800">
                        <a:solidFill>
                          <a:srgbClr val="FFC000"/>
                        </a:solidFill>
                        <a:effectLst/>
                        <a:latin typeface="Verdana"/>
                        <a:ea typeface="Verdana"/>
                        <a:cs typeface="Tahoma"/>
                      </a:endParaRPr>
                    </a:p>
                    <a:p>
                      <a:pPr algn="ctr">
                        <a:lnSpc>
                          <a:spcPct val="115000"/>
                        </a:lnSpc>
                        <a:spcAft>
                          <a:spcPts val="0"/>
                        </a:spcAft>
                      </a:pPr>
                      <a:r>
                        <a:rPr lang="fr-FR" sz="800" b="1" u="sng">
                          <a:solidFill>
                            <a:srgbClr val="FFC000"/>
                          </a:solidFill>
                          <a:effectLst/>
                          <a:latin typeface="Verdana"/>
                          <a:ea typeface="Verdana"/>
                          <a:cs typeface="Tahoma"/>
                        </a:rPr>
                        <a:t>2</a:t>
                      </a:r>
                      <a:endParaRPr lang="fr-FR" sz="800">
                        <a:solidFill>
                          <a:srgbClr val="FFC000"/>
                        </a:solidFill>
                        <a:effectLst/>
                        <a:latin typeface="Verdana"/>
                        <a:ea typeface="Verdana"/>
                        <a:cs typeface="Tahoma"/>
                      </a:endParaRPr>
                    </a:p>
                    <a:p>
                      <a:pPr algn="ctr">
                        <a:lnSpc>
                          <a:spcPct val="115000"/>
                        </a:lnSpc>
                        <a:spcAft>
                          <a:spcPts val="0"/>
                        </a:spcAft>
                      </a:pPr>
                      <a:r>
                        <a:rPr lang="fr-FR" sz="800" b="1" u="sng">
                          <a:solidFill>
                            <a:srgbClr val="FFC000"/>
                          </a:solidFill>
                          <a:effectLst/>
                          <a:latin typeface="Verdana"/>
                          <a:ea typeface="Verdana"/>
                          <a:cs typeface="Tahoma"/>
                        </a:rPr>
                        <a:t>1</a:t>
                      </a:r>
                      <a:endParaRPr lang="fr-FR" sz="800">
                        <a:solidFill>
                          <a:srgbClr val="FFC000"/>
                        </a:solidFill>
                        <a:effectLst/>
                        <a:latin typeface="Verdana"/>
                        <a:ea typeface="Verdana"/>
                        <a:cs typeface="Tahoma"/>
                      </a:endParaRPr>
                    </a:p>
                    <a:p>
                      <a:pPr algn="ctr">
                        <a:lnSpc>
                          <a:spcPct val="115000"/>
                        </a:lnSpc>
                        <a:spcAft>
                          <a:spcPts val="0"/>
                        </a:spcAft>
                      </a:pPr>
                      <a:r>
                        <a:rPr lang="fr-FR" sz="800" b="1" u="sng">
                          <a:solidFill>
                            <a:srgbClr val="FFC000"/>
                          </a:solidFill>
                          <a:effectLst/>
                          <a:latin typeface="Verdana"/>
                          <a:ea typeface="Verdana"/>
                          <a:cs typeface="Tahoma"/>
                        </a:rPr>
                        <a:t>1</a:t>
                      </a:r>
                      <a:endParaRPr lang="fr-FR" sz="800">
                        <a:solidFill>
                          <a:srgbClr val="FFC000"/>
                        </a:solidFill>
                        <a:effectLst/>
                        <a:latin typeface="Verdana"/>
                        <a:ea typeface="Verdana"/>
                        <a:cs typeface="Tahoma"/>
                      </a:endParaRPr>
                    </a:p>
                    <a:p>
                      <a:pPr algn="ctr">
                        <a:lnSpc>
                          <a:spcPct val="115000"/>
                        </a:lnSpc>
                        <a:spcAft>
                          <a:spcPts val="0"/>
                        </a:spcAft>
                      </a:pPr>
                      <a:r>
                        <a:rPr lang="fr-FR" sz="800" b="1" u="sng">
                          <a:solidFill>
                            <a:srgbClr val="FFC000"/>
                          </a:solidFill>
                          <a:effectLst/>
                          <a:latin typeface="Verdana"/>
                          <a:ea typeface="Verdana"/>
                          <a:cs typeface="Tahoma"/>
                        </a:rPr>
                        <a:t>1</a:t>
                      </a:r>
                      <a:endParaRPr lang="fr-FR" sz="800">
                        <a:solidFill>
                          <a:srgbClr val="FFC000"/>
                        </a:solidFill>
                        <a:effectLst/>
                        <a:latin typeface="Verdana"/>
                        <a:ea typeface="Verdana"/>
                        <a:cs typeface="Tahoma"/>
                      </a:endParaRPr>
                    </a:p>
                    <a:p>
                      <a:pPr algn="l">
                        <a:lnSpc>
                          <a:spcPct val="115000"/>
                        </a:lnSpc>
                        <a:spcAft>
                          <a:spcPts val="0"/>
                        </a:spcAft>
                      </a:pPr>
                      <a:r>
                        <a:rPr lang="fr-FR" sz="800" b="1" u="none" strike="noStrike">
                          <a:solidFill>
                            <a:srgbClr val="FFC000"/>
                          </a:solidFill>
                          <a:effectLst/>
                          <a:latin typeface="Verdana"/>
                          <a:ea typeface="Verdana"/>
                          <a:cs typeface="Tahoma"/>
                        </a:rPr>
                        <a:t> </a:t>
                      </a:r>
                      <a:endParaRPr lang="fr-FR" sz="800">
                        <a:solidFill>
                          <a:srgbClr val="FFC000"/>
                        </a:solidFill>
                        <a:effectLst/>
                        <a:latin typeface="Verdana"/>
                        <a:ea typeface="Verdana"/>
                        <a:cs typeface="Tahoma"/>
                      </a:endParaRPr>
                    </a:p>
                    <a:p>
                      <a:pPr algn="l">
                        <a:lnSpc>
                          <a:spcPct val="115000"/>
                        </a:lnSpc>
                        <a:spcAft>
                          <a:spcPts val="0"/>
                        </a:spcAft>
                      </a:pPr>
                      <a:r>
                        <a:rPr lang="fr-FR" sz="800">
                          <a:solidFill>
                            <a:srgbClr val="FFC000"/>
                          </a:solidFill>
                          <a:effectLst/>
                          <a:latin typeface="Verdana"/>
                          <a:ea typeface="Verdana"/>
                          <a:cs typeface="Tahoma"/>
                        </a:rPr>
                        <a:t> </a:t>
                      </a: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marL="457200" algn="l">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marL="342900" lvl="0" indent="-342900" algn="l">
                        <a:lnSpc>
                          <a:spcPct val="115000"/>
                        </a:lnSpc>
                        <a:spcAft>
                          <a:spcPts val="0"/>
                        </a:spcAft>
                        <a:buFont typeface="Courier New"/>
                        <a:buChar char="o"/>
                      </a:pPr>
                      <a:r>
                        <a:rPr lang="fr-FR" sz="900" dirty="0">
                          <a:effectLst/>
                          <a:latin typeface="Verdana"/>
                          <a:ea typeface="Verdana"/>
                          <a:cs typeface="Tahoma"/>
                        </a:rPr>
                        <a:t>Liminaire grille 80 w</a:t>
                      </a:r>
                      <a:endParaRPr lang="fr-FR" sz="800" dirty="0">
                        <a:effectLst/>
                        <a:latin typeface="Verdana"/>
                        <a:ea typeface="Verdana"/>
                        <a:cs typeface="Tahoma"/>
                      </a:endParaRPr>
                    </a:p>
                    <a:p>
                      <a:pPr marL="342900" lvl="0" indent="-342900" algn="l">
                        <a:lnSpc>
                          <a:spcPct val="115000"/>
                        </a:lnSpc>
                        <a:spcAft>
                          <a:spcPts val="0"/>
                        </a:spcAft>
                        <a:buFont typeface="Courier New"/>
                        <a:buChar char="o"/>
                      </a:pPr>
                      <a:r>
                        <a:rPr lang="fr-FR" sz="900" b="1" dirty="0">
                          <a:effectLst/>
                          <a:latin typeface="Verdana"/>
                          <a:ea typeface="Verdana"/>
                          <a:cs typeface="Tahoma"/>
                        </a:rPr>
                        <a:t>TV</a:t>
                      </a:r>
                      <a:r>
                        <a:rPr lang="fr-FR" sz="900" dirty="0">
                          <a:effectLst/>
                          <a:latin typeface="Verdana"/>
                          <a:ea typeface="Verdana"/>
                          <a:cs typeface="Tahoma"/>
                        </a:rPr>
                        <a:t> 186w</a:t>
                      </a:r>
                      <a:endParaRPr lang="fr-FR" sz="800" dirty="0">
                        <a:effectLst/>
                        <a:latin typeface="Verdana"/>
                        <a:ea typeface="Verdana"/>
                        <a:cs typeface="Tahoma"/>
                      </a:endParaRPr>
                    </a:p>
                    <a:p>
                      <a:pPr marL="342900" lvl="0" indent="-342900" algn="l">
                        <a:lnSpc>
                          <a:spcPct val="115000"/>
                        </a:lnSpc>
                        <a:spcAft>
                          <a:spcPts val="0"/>
                        </a:spcAft>
                        <a:buFont typeface="Courier New"/>
                        <a:buChar char="o"/>
                      </a:pPr>
                      <a:r>
                        <a:rPr lang="fr-FR" sz="900" dirty="0">
                          <a:effectLst/>
                          <a:latin typeface="Verdana"/>
                          <a:ea typeface="Verdana"/>
                          <a:cs typeface="Tahoma"/>
                        </a:rPr>
                        <a:t>Démo 50 w</a:t>
                      </a:r>
                      <a:endParaRPr lang="fr-FR" sz="800" dirty="0">
                        <a:effectLst/>
                        <a:latin typeface="Verdana"/>
                        <a:ea typeface="Verdana"/>
                        <a:cs typeface="Tahoma"/>
                      </a:endParaRPr>
                    </a:p>
                    <a:p>
                      <a:pPr marL="342900" lvl="0" indent="-342900" algn="l">
                        <a:lnSpc>
                          <a:spcPct val="115000"/>
                        </a:lnSpc>
                        <a:spcAft>
                          <a:spcPts val="0"/>
                        </a:spcAft>
                        <a:buFont typeface="Courier New"/>
                        <a:buChar char="o"/>
                      </a:pPr>
                      <a:r>
                        <a:rPr lang="fr-FR" sz="900" dirty="0">
                          <a:effectLst/>
                          <a:latin typeface="Verdana"/>
                          <a:ea typeface="Verdana"/>
                          <a:cs typeface="Tahoma"/>
                        </a:rPr>
                        <a:t>plaque chauffent 100w</a:t>
                      </a:r>
                      <a:endParaRPr lang="fr-FR" sz="800" dirty="0">
                        <a:effectLst/>
                        <a:latin typeface="Verdana"/>
                        <a:ea typeface="Verdana"/>
                        <a:cs typeface="Tahoma"/>
                      </a:endParaRPr>
                    </a:p>
                    <a:p>
                      <a:pPr marL="342900" lvl="0" indent="-342900" algn="l">
                        <a:lnSpc>
                          <a:spcPct val="115000"/>
                        </a:lnSpc>
                        <a:spcAft>
                          <a:spcPts val="0"/>
                        </a:spcAft>
                        <a:buFont typeface="Courier New"/>
                        <a:buChar char="o"/>
                      </a:pPr>
                      <a:r>
                        <a:rPr lang="fr-FR" sz="900" dirty="0">
                          <a:effectLst/>
                          <a:latin typeface="Verdana"/>
                          <a:ea typeface="Verdana"/>
                          <a:cs typeface="Tahoma"/>
                        </a:rPr>
                        <a:t>Vitrines réfrigérateur 1200w</a:t>
                      </a:r>
                      <a:endParaRPr lang="fr-FR" sz="800" dirty="0">
                        <a:effectLst/>
                        <a:latin typeface="Verdana"/>
                        <a:ea typeface="Verdana"/>
                        <a:cs typeface="Tahoma"/>
                      </a:endParaRPr>
                    </a:p>
                    <a:p>
                      <a:pPr marL="342900" lvl="0" indent="-342900" algn="l">
                        <a:lnSpc>
                          <a:spcPct val="115000"/>
                        </a:lnSpc>
                        <a:spcAft>
                          <a:spcPts val="0"/>
                        </a:spcAft>
                        <a:buFont typeface="Courier New"/>
                        <a:buChar char="o"/>
                      </a:pPr>
                      <a:r>
                        <a:rPr lang="fr-FR" sz="900" dirty="0">
                          <a:effectLst/>
                          <a:latin typeface="Verdana"/>
                          <a:ea typeface="Verdana"/>
                          <a:cs typeface="Tahoma"/>
                        </a:rPr>
                        <a:t>Equipement froids = 380w</a:t>
                      </a:r>
                      <a:endParaRPr lang="fr-FR" sz="800" dirty="0">
                        <a:effectLst/>
                        <a:latin typeface="Verdana"/>
                        <a:ea typeface="Verdana"/>
                        <a:cs typeface="Tahoma"/>
                      </a:endParaRPr>
                    </a:p>
                    <a:p>
                      <a:pPr marL="342900" lvl="0" indent="-342900" algn="l">
                        <a:lnSpc>
                          <a:spcPct val="115000"/>
                        </a:lnSpc>
                        <a:spcAft>
                          <a:spcPts val="0"/>
                        </a:spcAft>
                        <a:buFont typeface="Courier New"/>
                        <a:buChar char="o"/>
                      </a:pPr>
                      <a:r>
                        <a:rPr lang="fr-FR" sz="900" dirty="0">
                          <a:effectLst/>
                          <a:latin typeface="Verdana"/>
                          <a:ea typeface="Verdana"/>
                          <a:cs typeface="Tahoma"/>
                        </a:rPr>
                        <a:t>Machine a café =220w</a:t>
                      </a:r>
                      <a:endParaRPr lang="fr-FR" sz="800" dirty="0">
                        <a:effectLst/>
                        <a:latin typeface="Verdana"/>
                        <a:ea typeface="Verdana"/>
                        <a:cs typeface="Tahoma"/>
                      </a:endParaRPr>
                    </a:p>
                    <a:p>
                      <a:pPr marL="342900" lvl="0" indent="-342900" algn="l">
                        <a:lnSpc>
                          <a:spcPct val="115000"/>
                        </a:lnSpc>
                        <a:spcAft>
                          <a:spcPts val="0"/>
                        </a:spcAft>
                        <a:buFont typeface="Courier New"/>
                        <a:buChar char="o"/>
                      </a:pPr>
                      <a:r>
                        <a:rPr lang="fr-FR" sz="900" dirty="0">
                          <a:effectLst/>
                          <a:latin typeface="Verdana"/>
                          <a:ea typeface="Verdana"/>
                          <a:cs typeface="Tahoma"/>
                        </a:rPr>
                        <a:t>Lavé vaisselle = 500 </a:t>
                      </a:r>
                      <a:r>
                        <a:rPr lang="fr-FR" sz="900" dirty="0" smtClean="0">
                          <a:effectLst/>
                          <a:latin typeface="Verdana"/>
                          <a:ea typeface="Verdana"/>
                          <a:cs typeface="Tahoma"/>
                        </a:rPr>
                        <a:t>W</a:t>
                      </a:r>
                      <a:r>
                        <a:rPr lang="fr-FR" sz="900"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l">
                        <a:lnSpc>
                          <a:spcPct val="115000"/>
                        </a:lnSpc>
                        <a:spcAft>
                          <a:spcPts val="0"/>
                        </a:spcAft>
                      </a:pPr>
                      <a:r>
                        <a:rPr lang="fr-FR" sz="900" dirty="0" smtClean="0">
                          <a:effectLst/>
                          <a:latin typeface="Verdana"/>
                          <a:ea typeface="Verdana"/>
                          <a:cs typeface="Tahoma"/>
                        </a:rPr>
                        <a:t>2400w</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186w</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50 w</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100w</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2400w</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380w</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220w</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500 w</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txBody>
                  <a:tcPr marL="19705" marR="1970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6</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5</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5</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6</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14</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10</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6</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4</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rowSpan="8">
                  <a:txBody>
                    <a:bodyPr/>
                    <a:lstStyle/>
                    <a:p>
                      <a:pPr marL="71755" marR="71755" algn="ctr">
                        <a:lnSpc>
                          <a:spcPct val="115000"/>
                        </a:lnSpc>
                        <a:spcAft>
                          <a:spcPts val="0"/>
                        </a:spcAft>
                      </a:pPr>
                      <a:r>
                        <a:rPr lang="fr-FR" sz="1000" b="1" dirty="0">
                          <a:effectLst/>
                          <a:latin typeface="Verdana"/>
                          <a:ea typeface="Verdana"/>
                          <a:cs typeface="Tahoma"/>
                        </a:rPr>
                        <a:t>(128230.3 </a:t>
                      </a:r>
                      <a:r>
                        <a:rPr lang="fr-FR" sz="1000" b="1" dirty="0" smtClean="0">
                          <a:effectLst/>
                          <a:latin typeface="Verdana"/>
                          <a:ea typeface="Verdana"/>
                          <a:cs typeface="Tahoma"/>
                        </a:rPr>
                        <a:t>w </a:t>
                      </a:r>
                      <a:r>
                        <a:rPr lang="fr-FR" sz="1000" b="1" dirty="0">
                          <a:effectLst/>
                          <a:latin typeface="Verdana"/>
                          <a:ea typeface="Verdana"/>
                          <a:cs typeface="Tahoma"/>
                        </a:rPr>
                        <a:t>)</a:t>
                      </a:r>
                      <a:endParaRPr lang="fr-FR" sz="800" dirty="0">
                        <a:effectLst/>
                        <a:latin typeface="Verdana"/>
                        <a:ea typeface="Verdana"/>
                        <a:cs typeface="Tahoma"/>
                      </a:endParaRPr>
                    </a:p>
                  </a:txBody>
                  <a:tcPr marL="19705" marR="19705"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rowSpan="8">
                  <a:txBody>
                    <a:bodyPr/>
                    <a:lstStyle/>
                    <a:p>
                      <a:pPr algn="l">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fr-FR" sz="1050" b="1"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fr-FR" sz="1050" b="1"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fr-FR" sz="1050" b="1"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fr-FR" sz="1050" b="1"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fr-FR" sz="1050" b="1" dirty="0">
                          <a:effectLst/>
                          <a:latin typeface="Verdana"/>
                          <a:ea typeface="Verdana"/>
                          <a:cs typeface="Tahoma"/>
                        </a:rPr>
                        <a:t> </a:t>
                      </a:r>
                      <a:endParaRPr lang="fr-FR" sz="800" dirty="0">
                        <a:effectLst/>
                        <a:latin typeface="Verdana"/>
                        <a:ea typeface="Verdana"/>
                        <a:cs typeface="Tahoma"/>
                      </a:endParaRPr>
                    </a:p>
                    <a:p>
                      <a:pPr algn="ctr">
                        <a:lnSpc>
                          <a:spcPct val="115000"/>
                        </a:lnSpc>
                        <a:spcAft>
                          <a:spcPts val="0"/>
                        </a:spcAft>
                      </a:pPr>
                      <a:r>
                        <a:rPr lang="fr-FR" sz="1050" b="1" dirty="0">
                          <a:effectLst/>
                          <a:latin typeface="Verdana"/>
                          <a:ea typeface="Verdana"/>
                          <a:cs typeface="Tahoma"/>
                        </a:rPr>
                        <a:t>48v</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rowSpan="8">
                  <a:txBody>
                    <a:bodyPr/>
                    <a:lstStyle/>
                    <a:p>
                      <a:pPr algn="ctr">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14.40</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0.93</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0.25</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0.60</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33.60</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3.80</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1.32</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2</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26.88</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8.21</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1.70</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14.60</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0.15</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0.26</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15.60</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0.66</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0.3</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165.60</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111.60</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31.20</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15.84</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35.00</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24.20</a:t>
                      </a:r>
                      <a:endParaRPr lang="fr-FR" sz="800" dirty="0">
                        <a:effectLst/>
                        <a:latin typeface="Verdana"/>
                        <a:ea typeface="Verdana"/>
                        <a:cs typeface="Tahoma"/>
                      </a:endParaRPr>
                    </a:p>
                    <a:p>
                      <a:pPr algn="ctr">
                        <a:lnSpc>
                          <a:spcPct val="115000"/>
                        </a:lnSpc>
                        <a:spcAft>
                          <a:spcPts val="0"/>
                        </a:spcAft>
                      </a:pPr>
                      <a:r>
                        <a:rPr lang="fr-FR" sz="900" dirty="0" smtClean="0">
                          <a:effectLst/>
                          <a:latin typeface="Verdana"/>
                          <a:ea typeface="Verdana"/>
                          <a:cs typeface="Tahoma"/>
                        </a:rPr>
                        <a:t>55.</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r>
              <a:tr h="212233">
                <a:tc vMerge="1">
                  <a:txBody>
                    <a:bodyPr/>
                    <a:lstStyle/>
                    <a:p>
                      <a:endParaRPr lang="fr-FR"/>
                    </a:p>
                  </a:txBody>
                  <a:tcPr/>
                </a:tc>
                <a:tc vMerge="1">
                  <a:txBody>
                    <a:bodyPr/>
                    <a:lstStyle/>
                    <a:p>
                      <a:endParaRPr lang="fr-FR"/>
                    </a:p>
                  </a:txBody>
                  <a:tcPr/>
                </a:tc>
                <a:tc gridSpan="3">
                  <a:txBody>
                    <a:bodyPr/>
                    <a:lstStyle/>
                    <a:p>
                      <a:pPr algn="l">
                        <a:lnSpc>
                          <a:spcPct val="115000"/>
                        </a:lnSpc>
                        <a:spcAft>
                          <a:spcPts val="0"/>
                        </a:spcAft>
                        <a:tabLst>
                          <a:tab pos="1742440" algn="l"/>
                          <a:tab pos="2176145" algn="ctr"/>
                        </a:tabLst>
                      </a:pPr>
                      <a:r>
                        <a:rPr lang="fr-FR" sz="900" b="1" dirty="0" smtClean="0">
                          <a:effectLst/>
                          <a:latin typeface="Verdana"/>
                          <a:ea typeface="Verdana"/>
                          <a:cs typeface="Tahoma"/>
                        </a:rPr>
                        <a:t> ,                                   </a:t>
                      </a:r>
                      <a:r>
                        <a:rPr lang="fr-FR" sz="1000" b="1" dirty="0">
                          <a:solidFill>
                            <a:srgbClr val="FF0000"/>
                          </a:solidFill>
                          <a:effectLst/>
                          <a:latin typeface="Verdana"/>
                          <a:ea typeface="Verdana"/>
                          <a:cs typeface="Tahoma"/>
                        </a:rPr>
                        <a:t>P</a:t>
                      </a:r>
                      <a:r>
                        <a:rPr lang="fr-FR" sz="800" b="1" dirty="0">
                          <a:solidFill>
                            <a:srgbClr val="FF0000"/>
                          </a:solidFill>
                          <a:effectLst/>
                          <a:latin typeface="Verdana"/>
                          <a:ea typeface="Verdana"/>
                          <a:cs typeface="Tahoma"/>
                        </a:rPr>
                        <a:t> installe</a:t>
                      </a:r>
                      <a:r>
                        <a:rPr lang="fr-FR" sz="1000" b="1" dirty="0">
                          <a:solidFill>
                            <a:srgbClr val="FF0000"/>
                          </a:solidFill>
                          <a:effectLst/>
                          <a:latin typeface="Verdana"/>
                          <a:ea typeface="Verdana"/>
                          <a:cs typeface="Tahoma"/>
                        </a:rPr>
                        <a:t>=6236 W</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schemeClr>
                    </a:solidFill>
                  </a:tcPr>
                </a:tc>
                <a:tc hMerge="1">
                  <a:txBody>
                    <a:bodyPr/>
                    <a:lstStyle/>
                    <a:p>
                      <a:endParaRPr lang="fr-FR"/>
                    </a:p>
                  </a:txBody>
                  <a:tcPr/>
                </a:tc>
                <a:tc h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r>
              <a:tr h="1559833">
                <a:tc rowSpan="2">
                  <a:txBody>
                    <a:bodyPr/>
                    <a:lstStyle/>
                    <a:p>
                      <a:pPr marL="71755" marR="71755" algn="ctr">
                        <a:lnSpc>
                          <a:spcPct val="250000"/>
                        </a:lnSpc>
                        <a:spcAft>
                          <a:spcPts val="0"/>
                        </a:spcAft>
                      </a:pPr>
                      <a:r>
                        <a:rPr lang="fr-FR" sz="900" b="1" dirty="0" smtClean="0">
                          <a:effectLst/>
                          <a:highlight>
                            <a:srgbClr val="00FFFF"/>
                          </a:highlight>
                          <a:latin typeface="Verdana"/>
                          <a:ea typeface="Verdana"/>
                          <a:cs typeface="Tahoma"/>
                        </a:rPr>
                        <a:t>REZ </a:t>
                      </a:r>
                      <a:r>
                        <a:rPr lang="fr-FR" sz="900" b="1" dirty="0">
                          <a:effectLst/>
                          <a:highlight>
                            <a:srgbClr val="00FFFF"/>
                          </a:highlight>
                          <a:latin typeface="Verdana"/>
                          <a:ea typeface="Verdana"/>
                          <a:cs typeface="Tahoma"/>
                        </a:rPr>
                        <a:t>DE CHAUSSEE</a:t>
                      </a:r>
                      <a:endParaRPr lang="fr-FR" sz="800" dirty="0">
                        <a:effectLst/>
                        <a:latin typeface="Verdana"/>
                        <a:ea typeface="Verdana"/>
                        <a:cs typeface="Tahoma"/>
                      </a:endParaRPr>
                    </a:p>
                  </a:txBody>
                  <a:tcPr marL="19705" marR="19705"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rowSpan="2">
                  <a:txBody>
                    <a:bodyPr/>
                    <a:lstStyle/>
                    <a:p>
                      <a:pPr algn="l">
                        <a:lnSpc>
                          <a:spcPct val="115000"/>
                        </a:lnSpc>
                        <a:spcAft>
                          <a:spcPts val="0"/>
                        </a:spcAft>
                      </a:pPr>
                      <a:r>
                        <a:rPr lang="fr-FR" sz="800" dirty="0">
                          <a:solidFill>
                            <a:srgbClr val="FFC000"/>
                          </a:solidFill>
                          <a:effectLst/>
                          <a:latin typeface="Verdana"/>
                          <a:ea typeface="Verdana"/>
                          <a:cs typeface="Tahoma"/>
                        </a:rPr>
                        <a:t> </a:t>
                      </a:r>
                    </a:p>
                    <a:p>
                      <a:pPr algn="l">
                        <a:lnSpc>
                          <a:spcPct val="150000"/>
                        </a:lnSpc>
                        <a:spcAft>
                          <a:spcPts val="0"/>
                        </a:spcAft>
                      </a:pPr>
                      <a:r>
                        <a:rPr lang="fr-FR" sz="800" b="1" dirty="0">
                          <a:solidFill>
                            <a:srgbClr val="FFC000"/>
                          </a:solidFill>
                          <a:effectLst/>
                          <a:latin typeface="Verdana"/>
                          <a:ea typeface="Verdana"/>
                          <a:cs typeface="Tahoma"/>
                        </a:rPr>
                        <a:t>   </a:t>
                      </a:r>
                      <a:r>
                        <a:rPr lang="fr-FR" sz="800" b="1" dirty="0" smtClean="0">
                          <a:solidFill>
                            <a:srgbClr val="FFC000"/>
                          </a:solidFill>
                          <a:effectLst/>
                          <a:latin typeface="Verdana"/>
                          <a:ea typeface="Verdana"/>
                          <a:cs typeface="Tahoma"/>
                        </a:rPr>
                        <a:t>  </a:t>
                      </a:r>
                      <a:r>
                        <a:rPr lang="fr-FR" sz="800" b="1" u="sng" dirty="0" smtClean="0">
                          <a:solidFill>
                            <a:srgbClr val="FFC000"/>
                          </a:solidFill>
                          <a:effectLst/>
                          <a:latin typeface="Verdana"/>
                          <a:ea typeface="Verdana"/>
                          <a:cs typeface="Tahoma"/>
                        </a:rPr>
                        <a:t>56</a:t>
                      </a:r>
                      <a:endParaRPr lang="fr-FR" sz="800" dirty="0">
                        <a:solidFill>
                          <a:srgbClr val="FFC000"/>
                        </a:solidFill>
                        <a:effectLst/>
                        <a:latin typeface="Verdana"/>
                        <a:ea typeface="Verdana"/>
                        <a:cs typeface="Tahoma"/>
                      </a:endParaRPr>
                    </a:p>
                    <a:p>
                      <a:pPr algn="ctr">
                        <a:lnSpc>
                          <a:spcPct val="150000"/>
                        </a:lnSpc>
                        <a:spcAft>
                          <a:spcPts val="0"/>
                        </a:spcAft>
                      </a:pPr>
                      <a:r>
                        <a:rPr lang="fr-FR" sz="800" b="1" u="sng" dirty="0">
                          <a:solidFill>
                            <a:srgbClr val="FFC000"/>
                          </a:solidFill>
                          <a:effectLst/>
                          <a:latin typeface="Verdana"/>
                          <a:ea typeface="Verdana"/>
                          <a:cs typeface="Tahoma"/>
                        </a:rPr>
                        <a:t>19</a:t>
                      </a:r>
                      <a:endParaRPr lang="fr-FR" sz="800" dirty="0">
                        <a:solidFill>
                          <a:srgbClr val="FFC000"/>
                        </a:solidFill>
                        <a:effectLst/>
                        <a:latin typeface="Verdana"/>
                        <a:ea typeface="Verdana"/>
                        <a:cs typeface="Tahoma"/>
                      </a:endParaRPr>
                    </a:p>
                    <a:p>
                      <a:pPr algn="ctr">
                        <a:lnSpc>
                          <a:spcPct val="150000"/>
                        </a:lnSpc>
                        <a:spcAft>
                          <a:spcPts val="0"/>
                        </a:spcAft>
                      </a:pPr>
                      <a:r>
                        <a:rPr lang="fr-FR" sz="800" b="1" u="sng" dirty="0">
                          <a:solidFill>
                            <a:srgbClr val="FFC000"/>
                          </a:solidFill>
                          <a:effectLst/>
                          <a:latin typeface="Verdana"/>
                          <a:ea typeface="Verdana"/>
                          <a:cs typeface="Tahoma"/>
                        </a:rPr>
                        <a:t>7</a:t>
                      </a:r>
                      <a:endParaRPr lang="fr-FR" sz="800" dirty="0">
                        <a:solidFill>
                          <a:srgbClr val="FFC000"/>
                        </a:solidFill>
                        <a:effectLst/>
                        <a:latin typeface="Verdana"/>
                        <a:ea typeface="Verdana"/>
                        <a:cs typeface="Tahoma"/>
                      </a:endParaRPr>
                    </a:p>
                    <a:p>
                      <a:pPr algn="ctr">
                        <a:lnSpc>
                          <a:spcPct val="150000"/>
                        </a:lnSpc>
                        <a:spcAft>
                          <a:spcPts val="0"/>
                        </a:spcAft>
                      </a:pPr>
                      <a:r>
                        <a:rPr lang="fr-FR" sz="800" b="1" u="sng" dirty="0">
                          <a:solidFill>
                            <a:srgbClr val="FFC000"/>
                          </a:solidFill>
                          <a:effectLst/>
                          <a:latin typeface="Verdana"/>
                          <a:ea typeface="Verdana"/>
                          <a:cs typeface="Tahoma"/>
                        </a:rPr>
                        <a:t>9</a:t>
                      </a:r>
                      <a:endParaRPr lang="fr-FR" sz="800" dirty="0">
                        <a:solidFill>
                          <a:srgbClr val="FFC000"/>
                        </a:solidFill>
                        <a:effectLst/>
                        <a:latin typeface="Verdana"/>
                        <a:ea typeface="Verdana"/>
                        <a:cs typeface="Tahoma"/>
                      </a:endParaRPr>
                    </a:p>
                    <a:p>
                      <a:pPr algn="ctr">
                        <a:lnSpc>
                          <a:spcPct val="150000"/>
                        </a:lnSpc>
                        <a:spcAft>
                          <a:spcPts val="0"/>
                        </a:spcAft>
                      </a:pPr>
                      <a:r>
                        <a:rPr lang="fr-FR" sz="800" b="1" u="sng" dirty="0">
                          <a:solidFill>
                            <a:srgbClr val="FFC000"/>
                          </a:solidFill>
                          <a:effectLst/>
                          <a:latin typeface="Verdana"/>
                          <a:ea typeface="Verdana"/>
                          <a:cs typeface="Tahoma"/>
                        </a:rPr>
                        <a:t>1</a:t>
                      </a:r>
                      <a:endParaRPr lang="fr-FR" sz="800" dirty="0">
                        <a:solidFill>
                          <a:srgbClr val="FFC000"/>
                        </a:solidFill>
                        <a:effectLst/>
                        <a:latin typeface="Verdana"/>
                        <a:ea typeface="Verdana"/>
                        <a:cs typeface="Tahoma"/>
                      </a:endParaRPr>
                    </a:p>
                    <a:p>
                      <a:pPr algn="ctr">
                        <a:lnSpc>
                          <a:spcPct val="150000"/>
                        </a:lnSpc>
                        <a:spcAft>
                          <a:spcPts val="0"/>
                        </a:spcAft>
                      </a:pPr>
                      <a:r>
                        <a:rPr lang="fr-FR" sz="800" b="1" u="sng" dirty="0">
                          <a:solidFill>
                            <a:srgbClr val="FFC000"/>
                          </a:solidFill>
                          <a:effectLst/>
                          <a:latin typeface="Verdana"/>
                          <a:ea typeface="Verdana"/>
                          <a:cs typeface="Tahoma"/>
                        </a:rPr>
                        <a:t>2</a:t>
                      </a:r>
                      <a:endParaRPr lang="fr-FR" sz="800" dirty="0">
                        <a:solidFill>
                          <a:srgbClr val="FFC000"/>
                        </a:solidFill>
                        <a:effectLst/>
                        <a:latin typeface="Verdana"/>
                        <a:ea typeface="Verdana"/>
                        <a:cs typeface="Tahoma"/>
                      </a:endParaRPr>
                    </a:p>
                    <a:p>
                      <a:pPr algn="ctr">
                        <a:lnSpc>
                          <a:spcPct val="150000"/>
                        </a:lnSpc>
                        <a:spcAft>
                          <a:spcPts val="0"/>
                        </a:spcAft>
                      </a:pPr>
                      <a:r>
                        <a:rPr lang="fr-FR" sz="800" b="1" u="sng" dirty="0" smtClean="0">
                          <a:solidFill>
                            <a:srgbClr val="FFC000"/>
                          </a:solidFill>
                          <a:effectLst/>
                          <a:latin typeface="Verdana"/>
                          <a:ea typeface="Verdana"/>
                          <a:cs typeface="Tahoma"/>
                        </a:rPr>
                        <a:t>1</a:t>
                      </a:r>
                      <a:endParaRPr lang="fr-FR" sz="800" dirty="0" smtClean="0">
                        <a:solidFill>
                          <a:srgbClr val="FFC000"/>
                        </a:solidFill>
                        <a:effectLst/>
                        <a:latin typeface="Verdana"/>
                        <a:ea typeface="Verdana"/>
                        <a:cs typeface="Tahoma"/>
                      </a:endParaRPr>
                    </a:p>
                    <a:p>
                      <a:pPr algn="ctr">
                        <a:lnSpc>
                          <a:spcPct val="150000"/>
                        </a:lnSpc>
                        <a:spcAft>
                          <a:spcPts val="0"/>
                        </a:spcAft>
                      </a:pPr>
                      <a:r>
                        <a:rPr lang="fr-FR" sz="800" b="1" u="sng" dirty="0" smtClean="0">
                          <a:solidFill>
                            <a:srgbClr val="FFC000"/>
                          </a:solidFill>
                          <a:effectLst/>
                          <a:latin typeface="Verdana"/>
                          <a:ea typeface="Verdana"/>
                          <a:cs typeface="Tahoma"/>
                        </a:rPr>
                        <a:t>1</a:t>
                      </a:r>
                      <a:endParaRPr lang="fr-FR" sz="800" dirty="0" smtClean="0">
                        <a:solidFill>
                          <a:srgbClr val="FFC000"/>
                        </a:solidFill>
                        <a:effectLst/>
                        <a:latin typeface="Verdana"/>
                        <a:ea typeface="Verdana"/>
                        <a:cs typeface="Tahoma"/>
                      </a:endParaRPr>
                    </a:p>
                    <a:p>
                      <a:pPr algn="l">
                        <a:lnSpc>
                          <a:spcPct val="115000"/>
                        </a:lnSpc>
                        <a:spcAft>
                          <a:spcPts val="0"/>
                        </a:spcAft>
                      </a:pPr>
                      <a:r>
                        <a:rPr lang="fr-FR" sz="800" b="1" u="none" strike="noStrike" dirty="0">
                          <a:solidFill>
                            <a:srgbClr val="FFC000"/>
                          </a:solidFill>
                          <a:effectLst/>
                          <a:latin typeface="Verdana"/>
                          <a:ea typeface="Verdana"/>
                          <a:cs typeface="Tahoma"/>
                        </a:rPr>
                        <a:t> </a:t>
                      </a:r>
                      <a:endParaRPr lang="fr-FR" sz="800" dirty="0">
                        <a:solidFill>
                          <a:srgbClr val="FFC000"/>
                        </a:solidFill>
                        <a:effectLst/>
                        <a:latin typeface="Verdana"/>
                        <a:ea typeface="Verdana"/>
                        <a:cs typeface="Tahoma"/>
                      </a:endParaRPr>
                    </a:p>
                    <a:p>
                      <a:pPr algn="l">
                        <a:lnSpc>
                          <a:spcPct val="115000"/>
                        </a:lnSpc>
                        <a:spcAft>
                          <a:spcPts val="0"/>
                        </a:spcAft>
                      </a:pPr>
                      <a:r>
                        <a:rPr lang="fr-FR" sz="800" dirty="0">
                          <a:solidFill>
                            <a:srgbClr val="FFC000"/>
                          </a:solidFill>
                          <a:effectLst/>
                          <a:latin typeface="Verdana"/>
                          <a:ea typeface="Verdana"/>
                          <a:cs typeface="Tahoma"/>
                        </a:rPr>
                        <a:t> </a:t>
                      </a: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marL="457200" algn="l">
                        <a:lnSpc>
                          <a:spcPct val="115000"/>
                        </a:lnSpc>
                        <a:spcAft>
                          <a:spcPts val="0"/>
                        </a:spcAft>
                      </a:pPr>
                      <a:r>
                        <a:rPr lang="en-US" sz="900">
                          <a:effectLst/>
                          <a:latin typeface="Verdana"/>
                          <a:ea typeface="Verdana"/>
                          <a:cs typeface="Tahoma"/>
                        </a:rPr>
                        <a:t> </a:t>
                      </a:r>
                      <a:endParaRPr lang="fr-FR" sz="800">
                        <a:effectLst/>
                        <a:latin typeface="Verdana"/>
                        <a:ea typeface="Verdana"/>
                        <a:cs typeface="Tahoma"/>
                      </a:endParaRPr>
                    </a:p>
                    <a:p>
                      <a:pPr marL="342900" lvl="0" indent="-342900" algn="l">
                        <a:lnSpc>
                          <a:spcPct val="115000"/>
                        </a:lnSpc>
                        <a:spcAft>
                          <a:spcPts val="0"/>
                        </a:spcAft>
                        <a:buFont typeface="Courier New"/>
                        <a:buChar char="o"/>
                      </a:pPr>
                      <a:r>
                        <a:rPr lang="en-US" sz="900">
                          <a:effectLst/>
                          <a:latin typeface="Verdana"/>
                          <a:ea typeface="Verdana"/>
                          <a:cs typeface="Tahoma"/>
                        </a:rPr>
                        <a:t>Limoneuse a grille 80w</a:t>
                      </a:r>
                      <a:endParaRPr lang="fr-FR" sz="800">
                        <a:effectLst/>
                        <a:latin typeface="Verdana"/>
                        <a:ea typeface="Verdana"/>
                        <a:cs typeface="Tahoma"/>
                      </a:endParaRPr>
                    </a:p>
                    <a:p>
                      <a:pPr marL="342900" lvl="0" indent="-342900" algn="l">
                        <a:lnSpc>
                          <a:spcPct val="115000"/>
                        </a:lnSpc>
                        <a:spcAft>
                          <a:spcPts val="0"/>
                        </a:spcAft>
                        <a:buFont typeface="Courier New"/>
                        <a:buChar char="o"/>
                      </a:pPr>
                      <a:r>
                        <a:rPr lang="en-US" sz="900">
                          <a:effectLst/>
                          <a:latin typeface="Verdana"/>
                          <a:ea typeface="Verdana"/>
                          <a:cs typeface="Tahoma"/>
                        </a:rPr>
                        <a:t>Limoneuse a grille 72w</a:t>
                      </a:r>
                      <a:endParaRPr lang="fr-FR" sz="800">
                        <a:effectLst/>
                        <a:latin typeface="Verdana"/>
                        <a:ea typeface="Verdana"/>
                        <a:cs typeface="Tahoma"/>
                      </a:endParaRPr>
                    </a:p>
                    <a:p>
                      <a:pPr marL="342900" lvl="0" indent="-342900" algn="l">
                        <a:lnSpc>
                          <a:spcPct val="115000"/>
                        </a:lnSpc>
                        <a:spcAft>
                          <a:spcPts val="0"/>
                        </a:spcAft>
                        <a:buFont typeface="Courier New"/>
                        <a:buChar char="o"/>
                      </a:pPr>
                      <a:r>
                        <a:rPr lang="en-US" sz="900">
                          <a:effectLst/>
                          <a:latin typeface="Verdana"/>
                          <a:ea typeface="Verdana"/>
                          <a:cs typeface="Tahoma"/>
                        </a:rPr>
                        <a:t>Projecteur orietable 60w</a:t>
                      </a:r>
                      <a:endParaRPr lang="fr-FR" sz="800">
                        <a:effectLst/>
                        <a:latin typeface="Verdana"/>
                        <a:ea typeface="Verdana"/>
                        <a:cs typeface="Tahoma"/>
                      </a:endParaRPr>
                    </a:p>
                    <a:p>
                      <a:pPr marL="342900" lvl="0" indent="-342900" algn="l">
                        <a:lnSpc>
                          <a:spcPct val="115000"/>
                        </a:lnSpc>
                        <a:spcAft>
                          <a:spcPts val="0"/>
                        </a:spcAft>
                        <a:buFont typeface="Courier New"/>
                        <a:buChar char="o"/>
                      </a:pPr>
                      <a:r>
                        <a:rPr lang="en-US" sz="900" b="1">
                          <a:effectLst/>
                          <a:latin typeface="Verdana"/>
                          <a:ea typeface="Verdana"/>
                          <a:cs typeface="Tahoma"/>
                        </a:rPr>
                        <a:t>Pc</a:t>
                      </a:r>
                      <a:r>
                        <a:rPr lang="en-US" sz="900">
                          <a:effectLst/>
                          <a:latin typeface="Verdana"/>
                          <a:ea typeface="Verdana"/>
                          <a:cs typeface="Tahoma"/>
                        </a:rPr>
                        <a:t> 270 w </a:t>
                      </a:r>
                      <a:endParaRPr lang="fr-FR" sz="800">
                        <a:effectLst/>
                        <a:latin typeface="Verdana"/>
                        <a:ea typeface="Verdana"/>
                        <a:cs typeface="Tahoma"/>
                      </a:endParaRPr>
                    </a:p>
                    <a:p>
                      <a:pPr marL="342900" lvl="0" indent="-342900" algn="l">
                        <a:lnSpc>
                          <a:spcPct val="115000"/>
                        </a:lnSpc>
                        <a:spcAft>
                          <a:spcPts val="0"/>
                        </a:spcAft>
                        <a:buFont typeface="Courier New"/>
                        <a:buChar char="o"/>
                      </a:pPr>
                      <a:r>
                        <a:rPr lang="fr-FR" sz="900">
                          <a:effectLst/>
                          <a:latin typeface="Verdana"/>
                          <a:ea typeface="Verdana"/>
                          <a:cs typeface="Tahoma"/>
                        </a:rPr>
                        <a:t>Traceur (HP 500)</a:t>
                      </a:r>
                      <a:endParaRPr lang="fr-FR" sz="800">
                        <a:effectLst/>
                        <a:latin typeface="Verdana"/>
                        <a:ea typeface="Verdana"/>
                        <a:cs typeface="Tahoma"/>
                      </a:endParaRPr>
                    </a:p>
                    <a:p>
                      <a:pPr marL="342900" lvl="0" indent="-342900" algn="l">
                        <a:lnSpc>
                          <a:spcPct val="115000"/>
                        </a:lnSpc>
                        <a:spcAft>
                          <a:spcPts val="0"/>
                        </a:spcAft>
                        <a:buFont typeface="Courier New"/>
                        <a:buChar char="o"/>
                      </a:pPr>
                      <a:r>
                        <a:rPr lang="fr-FR" sz="900">
                          <a:effectLst/>
                          <a:latin typeface="Verdana"/>
                          <a:ea typeface="Verdana"/>
                          <a:cs typeface="Tahoma"/>
                        </a:rPr>
                        <a:t>Imprimante  33w</a:t>
                      </a:r>
                      <a:endParaRPr lang="fr-FR" sz="800">
                        <a:effectLst/>
                        <a:latin typeface="Verdana"/>
                        <a:ea typeface="Verdana"/>
                        <a:cs typeface="Tahoma"/>
                      </a:endParaRPr>
                    </a:p>
                    <a:p>
                      <a:pPr marL="342900" lvl="0" indent="-342900" algn="l">
                        <a:lnSpc>
                          <a:spcPct val="115000"/>
                        </a:lnSpc>
                        <a:spcAft>
                          <a:spcPts val="0"/>
                        </a:spcAft>
                        <a:buFont typeface="Courier New"/>
                        <a:buChar char="o"/>
                      </a:pPr>
                      <a:r>
                        <a:rPr lang="fr-FR" sz="900">
                          <a:effectLst/>
                          <a:latin typeface="Verdana"/>
                          <a:ea typeface="Verdana"/>
                          <a:cs typeface="Tahoma"/>
                        </a:rPr>
                        <a:t>Climatiseur  1300</a:t>
                      </a:r>
                      <a:endParaRPr lang="fr-FR" sz="800">
                        <a:effectLst/>
                        <a:latin typeface="Verdana"/>
                        <a:ea typeface="Verdana"/>
                        <a:cs typeface="Tahoma"/>
                      </a:endParaRPr>
                    </a:p>
                    <a:p>
                      <a:pPr marL="342900" lvl="0" indent="-342900" algn="l">
                        <a:lnSpc>
                          <a:spcPct val="115000"/>
                        </a:lnSpc>
                        <a:spcAft>
                          <a:spcPts val="0"/>
                        </a:spcAft>
                        <a:buFont typeface="Courier New"/>
                        <a:buChar char="o"/>
                      </a:pPr>
                      <a:r>
                        <a:rPr lang="fr-FR" sz="900">
                          <a:effectLst/>
                          <a:latin typeface="Verdana"/>
                          <a:ea typeface="Verdana"/>
                          <a:cs typeface="Tahoma"/>
                        </a:rPr>
                        <a:t>Scanneur  33w</a:t>
                      </a:r>
                      <a:endParaRPr lang="fr-FR" sz="800">
                        <a:effectLst/>
                        <a:latin typeface="Verdana"/>
                        <a:ea typeface="Verdana"/>
                        <a:cs typeface="Tahoma"/>
                      </a:endParaRPr>
                    </a:p>
                    <a:p>
                      <a:pPr marL="342900" lvl="0" indent="-342900" algn="l">
                        <a:lnSpc>
                          <a:spcPct val="115000"/>
                        </a:lnSpc>
                        <a:spcAft>
                          <a:spcPts val="0"/>
                        </a:spcAft>
                        <a:buFont typeface="Courier New"/>
                        <a:buChar char="o"/>
                      </a:pPr>
                      <a:r>
                        <a:rPr lang="fr-FR" sz="900">
                          <a:effectLst/>
                          <a:latin typeface="Verdana"/>
                          <a:ea typeface="Verdana"/>
                          <a:cs typeface="Tahoma"/>
                        </a:rPr>
                        <a:t>TEL /FAX  50W</a:t>
                      </a:r>
                      <a:endParaRPr lang="fr-FR" sz="80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l">
                        <a:lnSpc>
                          <a:spcPct val="115000"/>
                        </a:lnSpc>
                        <a:spcAft>
                          <a:spcPts val="0"/>
                        </a:spcAft>
                      </a:pPr>
                      <a:r>
                        <a:rPr lang="en-US" sz="900"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en-US" sz="900" dirty="0" smtClean="0">
                          <a:effectLst/>
                          <a:latin typeface="Verdana"/>
                          <a:ea typeface="Verdana"/>
                          <a:cs typeface="Tahoma"/>
                        </a:rPr>
                        <a:t>4480w </a:t>
                      </a:r>
                    </a:p>
                    <a:p>
                      <a:pPr algn="l">
                        <a:lnSpc>
                          <a:spcPct val="115000"/>
                        </a:lnSpc>
                        <a:spcAft>
                          <a:spcPts val="0"/>
                        </a:spcAft>
                      </a:pPr>
                      <a:r>
                        <a:rPr lang="en-US" sz="900" dirty="0" smtClean="0">
                          <a:effectLst/>
                          <a:latin typeface="Verdana"/>
                          <a:ea typeface="Verdana"/>
                          <a:cs typeface="Tahoma"/>
                        </a:rPr>
                        <a:t>1368 w</a:t>
                      </a:r>
                      <a:endParaRPr lang="fr-FR" sz="800" dirty="0">
                        <a:effectLst/>
                        <a:latin typeface="Verdana"/>
                        <a:ea typeface="Verdana"/>
                        <a:cs typeface="Tahoma"/>
                      </a:endParaRPr>
                    </a:p>
                    <a:p>
                      <a:pPr algn="l">
                        <a:lnSpc>
                          <a:spcPct val="115000"/>
                        </a:lnSpc>
                        <a:spcAft>
                          <a:spcPts val="0"/>
                        </a:spcAft>
                      </a:pPr>
                      <a:r>
                        <a:rPr lang="en-US" sz="900" dirty="0" smtClean="0">
                          <a:effectLst/>
                          <a:latin typeface="Verdana"/>
                          <a:ea typeface="Verdana"/>
                          <a:cs typeface="Tahoma"/>
                        </a:rPr>
                        <a:t>420w</a:t>
                      </a:r>
                      <a:endParaRPr lang="fr-FR" sz="800" dirty="0">
                        <a:effectLst/>
                        <a:latin typeface="Verdana"/>
                        <a:ea typeface="Verdana"/>
                        <a:cs typeface="Tahoma"/>
                      </a:endParaRPr>
                    </a:p>
                    <a:p>
                      <a:pPr algn="l">
                        <a:lnSpc>
                          <a:spcPct val="115000"/>
                        </a:lnSpc>
                        <a:spcAft>
                          <a:spcPts val="0"/>
                        </a:spcAft>
                      </a:pPr>
                      <a:r>
                        <a:rPr lang="fr-FR" sz="900" dirty="0" smtClean="0">
                          <a:effectLst/>
                          <a:latin typeface="Verdana"/>
                          <a:ea typeface="Verdana"/>
                          <a:cs typeface="Tahoma"/>
                        </a:rPr>
                        <a:t>2430w</a:t>
                      </a:r>
                      <a:endParaRPr lang="fr-FR" sz="800" dirty="0">
                        <a:effectLst/>
                        <a:latin typeface="Verdana"/>
                        <a:ea typeface="Verdana"/>
                        <a:cs typeface="Tahoma"/>
                      </a:endParaRPr>
                    </a:p>
                    <a:p>
                      <a:pPr algn="l">
                        <a:lnSpc>
                          <a:spcPct val="115000"/>
                        </a:lnSpc>
                        <a:spcAft>
                          <a:spcPts val="0"/>
                        </a:spcAft>
                      </a:pPr>
                      <a:r>
                        <a:rPr lang="fr-FR" sz="900" dirty="0" smtClean="0">
                          <a:effectLst/>
                          <a:latin typeface="Verdana"/>
                          <a:ea typeface="Verdana"/>
                          <a:cs typeface="Tahoma"/>
                        </a:rPr>
                        <a:t>150w</a:t>
                      </a:r>
                      <a:endParaRPr lang="fr-FR" sz="800" dirty="0">
                        <a:effectLst/>
                        <a:latin typeface="Verdana"/>
                        <a:ea typeface="Verdana"/>
                        <a:cs typeface="Tahoma"/>
                      </a:endParaRPr>
                    </a:p>
                    <a:p>
                      <a:pPr algn="l">
                        <a:lnSpc>
                          <a:spcPct val="115000"/>
                        </a:lnSpc>
                        <a:spcAft>
                          <a:spcPts val="0"/>
                        </a:spcAft>
                      </a:pPr>
                      <a:r>
                        <a:rPr lang="fr-FR" sz="900" dirty="0" smtClean="0">
                          <a:effectLst/>
                          <a:latin typeface="Verdana"/>
                          <a:ea typeface="Verdana"/>
                          <a:cs typeface="Tahoma"/>
                        </a:rPr>
                        <a:t>66w</a:t>
                      </a:r>
                      <a:endParaRPr lang="fr-FR" sz="800" dirty="0">
                        <a:effectLst/>
                        <a:latin typeface="Verdana"/>
                        <a:ea typeface="Verdana"/>
                        <a:cs typeface="Tahoma"/>
                      </a:endParaRPr>
                    </a:p>
                    <a:p>
                      <a:pPr algn="l">
                        <a:lnSpc>
                          <a:spcPct val="115000"/>
                        </a:lnSpc>
                        <a:spcAft>
                          <a:spcPts val="0"/>
                        </a:spcAft>
                      </a:pPr>
                      <a:r>
                        <a:rPr lang="fr-FR" sz="900" dirty="0" smtClean="0">
                          <a:effectLst/>
                          <a:latin typeface="Verdana"/>
                          <a:ea typeface="Verdana"/>
                          <a:cs typeface="Tahoma"/>
                        </a:rPr>
                        <a:t>2600w</a:t>
                      </a:r>
                      <a:endParaRPr lang="fr-FR" sz="800" dirty="0">
                        <a:effectLst/>
                        <a:latin typeface="Verdana"/>
                        <a:ea typeface="Verdana"/>
                        <a:cs typeface="Tahoma"/>
                      </a:endParaRPr>
                    </a:p>
                    <a:p>
                      <a:pPr algn="l">
                        <a:lnSpc>
                          <a:spcPct val="115000"/>
                        </a:lnSpc>
                        <a:spcAft>
                          <a:spcPts val="0"/>
                        </a:spcAft>
                      </a:pPr>
                      <a:r>
                        <a:rPr lang="fr-FR" sz="900" dirty="0" smtClean="0">
                          <a:effectLst/>
                          <a:latin typeface="Verdana"/>
                          <a:ea typeface="Verdana"/>
                          <a:cs typeface="Tahoma"/>
                        </a:rPr>
                        <a:t>33w</a:t>
                      </a:r>
                      <a:endParaRPr lang="fr-FR" sz="800" dirty="0">
                        <a:effectLst/>
                        <a:latin typeface="Verdana"/>
                        <a:ea typeface="Verdana"/>
                        <a:cs typeface="Tahoma"/>
                      </a:endParaRPr>
                    </a:p>
                    <a:p>
                      <a:pPr algn="l">
                        <a:lnSpc>
                          <a:spcPct val="115000"/>
                        </a:lnSpc>
                        <a:spcAft>
                          <a:spcPts val="0"/>
                        </a:spcAft>
                      </a:pPr>
                      <a:r>
                        <a:rPr lang="fr-FR" sz="900" dirty="0" smtClean="0">
                          <a:effectLst/>
                          <a:latin typeface="Verdana"/>
                          <a:ea typeface="Verdana"/>
                          <a:cs typeface="Tahoma"/>
                        </a:rPr>
                        <a:t>50w</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6</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6</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4</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6</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1</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4</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6</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2</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6</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vMerge="1">
                  <a:txBody>
                    <a:bodyPr/>
                    <a:lstStyle/>
                    <a:p>
                      <a:endParaRPr lang="fr-FR"/>
                    </a:p>
                  </a:txBody>
                  <a:tcPr/>
                </a:tc>
                <a:tc vMerge="1">
                  <a:txBody>
                    <a:bodyPr/>
                    <a:lstStyle/>
                    <a:p>
                      <a:endParaRPr lang="fr-FR"/>
                    </a:p>
                  </a:txBody>
                  <a:tcPr/>
                </a:tc>
                <a:tc vMerge="1">
                  <a:txBody>
                    <a:bodyPr/>
                    <a:lstStyle/>
                    <a:p>
                      <a:endParaRPr lang="fr-FR"/>
                    </a:p>
                  </a:txBody>
                  <a:tcPr/>
                </a:tc>
              </a:tr>
              <a:tr h="152748">
                <a:tc vMerge="1">
                  <a:txBody>
                    <a:bodyPr/>
                    <a:lstStyle/>
                    <a:p>
                      <a:endParaRPr lang="fr-FR"/>
                    </a:p>
                  </a:txBody>
                  <a:tcPr/>
                </a:tc>
                <a:tc vMerge="1">
                  <a:txBody>
                    <a:bodyPr/>
                    <a:lstStyle/>
                    <a:p>
                      <a:endParaRPr lang="fr-FR"/>
                    </a:p>
                  </a:txBody>
                  <a:tcPr/>
                </a:tc>
                <a:tc gridSpan="3">
                  <a:txBody>
                    <a:bodyPr/>
                    <a:lstStyle/>
                    <a:p>
                      <a:pPr algn="l">
                        <a:lnSpc>
                          <a:spcPct val="115000"/>
                        </a:lnSpc>
                        <a:spcAft>
                          <a:spcPts val="0"/>
                        </a:spcAft>
                      </a:pPr>
                      <a:r>
                        <a:rPr lang="fr-FR" sz="1000" b="1" dirty="0">
                          <a:solidFill>
                            <a:srgbClr val="FF0000"/>
                          </a:solidFill>
                          <a:effectLst/>
                          <a:latin typeface="Verdana"/>
                          <a:ea typeface="Verdana"/>
                          <a:cs typeface="Tahoma"/>
                        </a:rPr>
                        <a:t>                        </a:t>
                      </a:r>
                      <a:r>
                        <a:rPr lang="fr-FR" sz="1000" b="1" dirty="0" smtClean="0">
                          <a:solidFill>
                            <a:srgbClr val="FF0000"/>
                          </a:solidFill>
                          <a:effectLst/>
                          <a:latin typeface="Verdana"/>
                          <a:ea typeface="Verdana"/>
                          <a:cs typeface="Tahoma"/>
                        </a:rPr>
                        <a:t>     </a:t>
                      </a:r>
                      <a:r>
                        <a:rPr lang="fr-FR" sz="1000" b="1" baseline="0" dirty="0" smtClean="0">
                          <a:solidFill>
                            <a:srgbClr val="FF0000"/>
                          </a:solidFill>
                          <a:effectLst/>
                          <a:latin typeface="Verdana"/>
                          <a:ea typeface="Verdana"/>
                          <a:cs typeface="Tahoma"/>
                        </a:rPr>
                        <a:t> </a:t>
                      </a:r>
                      <a:r>
                        <a:rPr lang="fr-FR" sz="1000" b="1" dirty="0" smtClean="0">
                          <a:solidFill>
                            <a:srgbClr val="FF0000"/>
                          </a:solidFill>
                          <a:effectLst/>
                          <a:latin typeface="Verdana"/>
                          <a:ea typeface="Verdana"/>
                          <a:cs typeface="Tahoma"/>
                        </a:rPr>
                        <a:t>   </a:t>
                      </a:r>
                      <a:r>
                        <a:rPr lang="fr-FR" sz="1000" b="1" dirty="0">
                          <a:solidFill>
                            <a:srgbClr val="FF0000"/>
                          </a:solidFill>
                          <a:effectLst/>
                          <a:latin typeface="Verdana"/>
                          <a:ea typeface="Verdana"/>
                          <a:cs typeface="Tahoma"/>
                        </a:rPr>
                        <a:t>P</a:t>
                      </a:r>
                      <a:r>
                        <a:rPr lang="fr-FR" sz="800" b="1" dirty="0">
                          <a:solidFill>
                            <a:srgbClr val="FF0000"/>
                          </a:solidFill>
                          <a:effectLst/>
                          <a:latin typeface="Verdana"/>
                          <a:ea typeface="Verdana"/>
                          <a:cs typeface="Tahoma"/>
                        </a:rPr>
                        <a:t> installe</a:t>
                      </a:r>
                      <a:r>
                        <a:rPr lang="fr-FR" sz="1000" b="1" dirty="0">
                          <a:solidFill>
                            <a:srgbClr val="FF0000"/>
                          </a:solidFill>
                          <a:effectLst/>
                          <a:latin typeface="Verdana"/>
                          <a:ea typeface="Verdana"/>
                          <a:cs typeface="Tahoma"/>
                        </a:rPr>
                        <a:t>=11597 W</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schemeClr>
                    </a:solidFill>
                  </a:tcPr>
                </a:tc>
                <a:tc hMerge="1">
                  <a:txBody>
                    <a:bodyPr/>
                    <a:lstStyle/>
                    <a:p>
                      <a:endParaRPr lang="fr-FR"/>
                    </a:p>
                  </a:txBody>
                  <a:tcPr/>
                </a:tc>
                <a:tc h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r>
              <a:tr h="987426">
                <a:tc rowSpan="2">
                  <a:txBody>
                    <a:bodyPr/>
                    <a:lstStyle/>
                    <a:p>
                      <a:pPr marL="71755" marR="71755" algn="ctr">
                        <a:lnSpc>
                          <a:spcPct val="115000"/>
                        </a:lnSpc>
                        <a:spcAft>
                          <a:spcPts val="0"/>
                        </a:spcAft>
                      </a:pPr>
                      <a:endParaRPr lang="fr-FR" sz="900" b="1" dirty="0" smtClean="0">
                        <a:effectLst/>
                        <a:highlight>
                          <a:srgbClr val="00FFFF"/>
                        </a:highlight>
                        <a:latin typeface="Verdana"/>
                        <a:ea typeface="Verdana"/>
                        <a:cs typeface="Tahoma"/>
                      </a:endParaRPr>
                    </a:p>
                    <a:p>
                      <a:pPr marL="71755" marR="71755" algn="ctr">
                        <a:lnSpc>
                          <a:spcPct val="115000"/>
                        </a:lnSpc>
                        <a:spcAft>
                          <a:spcPts val="0"/>
                        </a:spcAft>
                      </a:pPr>
                      <a:r>
                        <a:rPr lang="fr-FR" sz="900" b="1" dirty="0" smtClean="0">
                          <a:effectLst/>
                          <a:highlight>
                            <a:srgbClr val="00FFFF"/>
                          </a:highlight>
                          <a:latin typeface="Verdana"/>
                          <a:ea typeface="Verdana"/>
                          <a:cs typeface="Tahoma"/>
                        </a:rPr>
                        <a:t>1</a:t>
                      </a:r>
                      <a:r>
                        <a:rPr lang="fr-FR" sz="900" b="1" baseline="30000" dirty="0" smtClean="0">
                          <a:effectLst/>
                          <a:highlight>
                            <a:srgbClr val="00FFFF"/>
                          </a:highlight>
                          <a:latin typeface="Verdana"/>
                          <a:ea typeface="Verdana"/>
                          <a:cs typeface="Tahoma"/>
                        </a:rPr>
                        <a:t>ER</a:t>
                      </a:r>
                      <a:r>
                        <a:rPr lang="fr-FR" sz="900" b="1" dirty="0" smtClean="0">
                          <a:effectLst/>
                          <a:highlight>
                            <a:srgbClr val="00FFFF"/>
                          </a:highlight>
                          <a:latin typeface="Verdana"/>
                          <a:ea typeface="Verdana"/>
                          <a:cs typeface="Tahoma"/>
                        </a:rPr>
                        <a:t> </a:t>
                      </a:r>
                      <a:r>
                        <a:rPr lang="fr-FR" sz="900" b="1" dirty="0">
                          <a:effectLst/>
                          <a:highlight>
                            <a:srgbClr val="00FFFF"/>
                          </a:highlight>
                          <a:latin typeface="Verdana"/>
                          <a:ea typeface="Verdana"/>
                          <a:cs typeface="Tahoma"/>
                        </a:rPr>
                        <a:t>ETAGE</a:t>
                      </a:r>
                      <a:endParaRPr lang="fr-FR" sz="800" dirty="0">
                        <a:effectLst/>
                        <a:latin typeface="Verdana"/>
                        <a:ea typeface="Verdana"/>
                        <a:cs typeface="Tahoma"/>
                      </a:endParaRPr>
                    </a:p>
                  </a:txBody>
                  <a:tcPr marL="19705" marR="19705" marT="0"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rowSpan="2">
                  <a:txBody>
                    <a:bodyPr/>
                    <a:lstStyle/>
                    <a:p>
                      <a:pPr algn="l">
                        <a:lnSpc>
                          <a:spcPct val="115000"/>
                        </a:lnSpc>
                        <a:spcAft>
                          <a:spcPts val="0"/>
                        </a:spcAft>
                      </a:pPr>
                      <a:r>
                        <a:rPr lang="fr-FR" sz="800">
                          <a:solidFill>
                            <a:srgbClr val="FFC000"/>
                          </a:solidFill>
                          <a:effectLst/>
                          <a:latin typeface="Verdana"/>
                          <a:ea typeface="Verdana"/>
                          <a:cs typeface="Tahoma"/>
                        </a:rPr>
                        <a:t> </a:t>
                      </a:r>
                    </a:p>
                    <a:p>
                      <a:pPr algn="ctr">
                        <a:lnSpc>
                          <a:spcPct val="115000"/>
                        </a:lnSpc>
                        <a:spcAft>
                          <a:spcPts val="0"/>
                        </a:spcAft>
                      </a:pPr>
                      <a:r>
                        <a:rPr lang="fr-FR" sz="800" b="1" u="sng">
                          <a:solidFill>
                            <a:srgbClr val="FFC000"/>
                          </a:solidFill>
                          <a:effectLst/>
                          <a:latin typeface="Verdana"/>
                          <a:ea typeface="Verdana"/>
                          <a:cs typeface="Tahoma"/>
                        </a:rPr>
                        <a:t>75                                                                                                                                                                                                                                               6</a:t>
                      </a:r>
                      <a:endParaRPr lang="fr-FR" sz="800">
                        <a:solidFill>
                          <a:srgbClr val="FFC000"/>
                        </a:solidFill>
                        <a:effectLst/>
                        <a:latin typeface="Verdana"/>
                        <a:ea typeface="Verdana"/>
                        <a:cs typeface="Tahoma"/>
                      </a:endParaRPr>
                    </a:p>
                    <a:p>
                      <a:pPr algn="ctr">
                        <a:lnSpc>
                          <a:spcPct val="115000"/>
                        </a:lnSpc>
                        <a:spcAft>
                          <a:spcPts val="0"/>
                        </a:spcAft>
                      </a:pPr>
                      <a:r>
                        <a:rPr lang="fr-FR" sz="800" b="1" u="sng">
                          <a:solidFill>
                            <a:srgbClr val="FFC000"/>
                          </a:solidFill>
                          <a:effectLst/>
                          <a:latin typeface="Verdana"/>
                          <a:ea typeface="Verdana"/>
                          <a:cs typeface="Tahoma"/>
                        </a:rPr>
                        <a:t>3                                  </a:t>
                      </a:r>
                      <a:endParaRPr lang="fr-FR" sz="800">
                        <a:solidFill>
                          <a:srgbClr val="FFC000"/>
                        </a:solidFill>
                        <a:effectLst/>
                        <a:latin typeface="Verdana"/>
                        <a:ea typeface="Verdana"/>
                        <a:cs typeface="Tahoma"/>
                      </a:endParaRPr>
                    </a:p>
                    <a:p>
                      <a:pPr algn="ctr">
                        <a:lnSpc>
                          <a:spcPct val="115000"/>
                        </a:lnSpc>
                        <a:spcAft>
                          <a:spcPts val="0"/>
                        </a:spcAft>
                      </a:pPr>
                      <a:r>
                        <a:rPr lang="fr-FR" sz="800" b="1" u="sng">
                          <a:solidFill>
                            <a:srgbClr val="FFC000"/>
                          </a:solidFill>
                          <a:effectLst/>
                          <a:latin typeface="Verdana"/>
                          <a:ea typeface="Verdana"/>
                          <a:cs typeface="Tahoma"/>
                        </a:rPr>
                        <a:t>11</a:t>
                      </a:r>
                      <a:endParaRPr lang="fr-FR" sz="800">
                        <a:solidFill>
                          <a:srgbClr val="FFC000"/>
                        </a:solidFill>
                        <a:effectLst/>
                        <a:latin typeface="Verdana"/>
                        <a:ea typeface="Verdana"/>
                        <a:cs typeface="Tahoma"/>
                      </a:endParaRPr>
                    </a:p>
                    <a:p>
                      <a:pPr algn="ctr">
                        <a:lnSpc>
                          <a:spcPct val="115000"/>
                        </a:lnSpc>
                        <a:spcAft>
                          <a:spcPts val="0"/>
                        </a:spcAft>
                      </a:pPr>
                      <a:r>
                        <a:rPr lang="fr-FR" sz="800" b="1" u="sng">
                          <a:solidFill>
                            <a:srgbClr val="FFC000"/>
                          </a:solidFill>
                          <a:effectLst/>
                          <a:latin typeface="Verdana"/>
                          <a:ea typeface="Verdana"/>
                          <a:cs typeface="Tahoma"/>
                        </a:rPr>
                        <a:t>81</a:t>
                      </a:r>
                      <a:endParaRPr lang="fr-FR" sz="800">
                        <a:solidFill>
                          <a:srgbClr val="FFC000"/>
                        </a:solidFill>
                        <a:effectLst/>
                        <a:latin typeface="Verdana"/>
                        <a:ea typeface="Verdana"/>
                        <a:cs typeface="Tahoma"/>
                      </a:endParaRPr>
                    </a:p>
                    <a:p>
                      <a:pPr algn="ctr">
                        <a:lnSpc>
                          <a:spcPct val="115000"/>
                        </a:lnSpc>
                        <a:spcAft>
                          <a:spcPts val="0"/>
                        </a:spcAft>
                      </a:pPr>
                      <a:r>
                        <a:rPr lang="fr-FR" sz="800" b="1" u="none" strike="noStrike">
                          <a:solidFill>
                            <a:srgbClr val="FFC000"/>
                          </a:solidFill>
                          <a:effectLst/>
                          <a:latin typeface="Verdana"/>
                          <a:ea typeface="Verdana"/>
                          <a:cs typeface="Tahoma"/>
                        </a:rPr>
                        <a:t> </a:t>
                      </a:r>
                      <a:endParaRPr lang="fr-FR" sz="800">
                        <a:solidFill>
                          <a:srgbClr val="FFC000"/>
                        </a:solidFill>
                        <a:effectLst/>
                        <a:latin typeface="Verdana"/>
                        <a:ea typeface="Verdana"/>
                        <a:cs typeface="Tahoma"/>
                      </a:endParaRPr>
                    </a:p>
                    <a:p>
                      <a:pPr algn="l">
                        <a:lnSpc>
                          <a:spcPct val="115000"/>
                        </a:lnSpc>
                        <a:spcAft>
                          <a:spcPts val="0"/>
                        </a:spcAft>
                      </a:pPr>
                      <a:r>
                        <a:rPr lang="fr-FR" sz="800">
                          <a:solidFill>
                            <a:srgbClr val="FFC000"/>
                          </a:solidFill>
                          <a:effectLst/>
                          <a:latin typeface="Verdana"/>
                          <a:ea typeface="Verdana"/>
                          <a:cs typeface="Tahoma"/>
                        </a:rPr>
                        <a:t> </a:t>
                      </a: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marL="457200" algn="l">
                        <a:lnSpc>
                          <a:spcPct val="115000"/>
                        </a:lnSpc>
                        <a:spcAft>
                          <a:spcPts val="0"/>
                        </a:spcAft>
                      </a:pPr>
                      <a:r>
                        <a:rPr lang="en-US" sz="900">
                          <a:effectLst/>
                          <a:latin typeface="Verdana"/>
                          <a:ea typeface="Verdana"/>
                          <a:cs typeface="Tahoma"/>
                        </a:rPr>
                        <a:t> </a:t>
                      </a:r>
                      <a:endParaRPr lang="fr-FR" sz="800">
                        <a:effectLst/>
                        <a:latin typeface="Verdana"/>
                        <a:ea typeface="Verdana"/>
                        <a:cs typeface="Tahoma"/>
                      </a:endParaRPr>
                    </a:p>
                    <a:p>
                      <a:pPr marL="342900" lvl="0" indent="-342900" algn="l">
                        <a:lnSpc>
                          <a:spcPct val="115000"/>
                        </a:lnSpc>
                        <a:spcAft>
                          <a:spcPts val="0"/>
                        </a:spcAft>
                        <a:buFont typeface="Courier New"/>
                        <a:buChar char="o"/>
                      </a:pPr>
                      <a:r>
                        <a:rPr lang="en-US" sz="900" b="1">
                          <a:effectLst/>
                          <a:latin typeface="Verdana"/>
                          <a:ea typeface="Verdana"/>
                          <a:cs typeface="Tahoma"/>
                        </a:rPr>
                        <a:t>Pc</a:t>
                      </a:r>
                      <a:r>
                        <a:rPr lang="en-US" sz="900">
                          <a:effectLst/>
                          <a:latin typeface="Verdana"/>
                          <a:ea typeface="Verdana"/>
                          <a:cs typeface="Tahoma"/>
                        </a:rPr>
                        <a:t>    276w</a:t>
                      </a:r>
                      <a:endParaRPr lang="fr-FR" sz="800">
                        <a:effectLst/>
                        <a:latin typeface="Verdana"/>
                        <a:ea typeface="Verdana"/>
                        <a:cs typeface="Tahoma"/>
                      </a:endParaRPr>
                    </a:p>
                    <a:p>
                      <a:pPr marL="342900" lvl="0" indent="-342900" algn="l">
                        <a:lnSpc>
                          <a:spcPct val="115000"/>
                        </a:lnSpc>
                        <a:spcAft>
                          <a:spcPts val="0"/>
                        </a:spcAft>
                        <a:buFont typeface="Courier New"/>
                        <a:buChar char="o"/>
                      </a:pPr>
                      <a:r>
                        <a:rPr lang="en-US" sz="900">
                          <a:effectLst/>
                          <a:latin typeface="Verdana"/>
                          <a:ea typeface="Verdana"/>
                          <a:cs typeface="Tahoma"/>
                        </a:rPr>
                        <a:t>Serveurs     1550w</a:t>
                      </a:r>
                      <a:endParaRPr lang="fr-FR" sz="800">
                        <a:effectLst/>
                        <a:latin typeface="Verdana"/>
                        <a:ea typeface="Verdana"/>
                        <a:cs typeface="Tahoma"/>
                      </a:endParaRPr>
                    </a:p>
                    <a:p>
                      <a:pPr marL="342900" lvl="0" indent="-342900" algn="l">
                        <a:lnSpc>
                          <a:spcPct val="115000"/>
                        </a:lnSpc>
                        <a:spcAft>
                          <a:spcPts val="0"/>
                        </a:spcAft>
                        <a:buFont typeface="Courier New"/>
                        <a:buChar char="o"/>
                      </a:pPr>
                      <a:r>
                        <a:rPr lang="fr-FR" sz="900">
                          <a:effectLst/>
                          <a:latin typeface="Verdana"/>
                          <a:ea typeface="Verdana"/>
                          <a:cs typeface="Tahoma"/>
                        </a:rPr>
                        <a:t>Climatiseur 1300W</a:t>
                      </a:r>
                      <a:endParaRPr lang="fr-FR" sz="800">
                        <a:effectLst/>
                        <a:latin typeface="Verdana"/>
                        <a:ea typeface="Verdana"/>
                        <a:cs typeface="Tahoma"/>
                      </a:endParaRPr>
                    </a:p>
                    <a:p>
                      <a:pPr marL="342900" lvl="0" indent="-342900" algn="l">
                        <a:lnSpc>
                          <a:spcPct val="115000"/>
                        </a:lnSpc>
                        <a:spcAft>
                          <a:spcPts val="0"/>
                        </a:spcAft>
                        <a:buFont typeface="Courier New"/>
                        <a:buChar char="o"/>
                      </a:pPr>
                      <a:r>
                        <a:rPr lang="fr-FR" sz="900">
                          <a:effectLst/>
                          <a:latin typeface="Verdana"/>
                          <a:ea typeface="Verdana"/>
                          <a:cs typeface="Tahoma"/>
                        </a:rPr>
                        <a:t>Pc 240w</a:t>
                      </a:r>
                      <a:endParaRPr lang="fr-FR" sz="800">
                        <a:effectLst/>
                        <a:latin typeface="Verdana"/>
                        <a:ea typeface="Verdana"/>
                        <a:cs typeface="Tahoma"/>
                      </a:endParaRPr>
                    </a:p>
                    <a:p>
                      <a:pPr marL="342900" lvl="0" indent="-342900" algn="l">
                        <a:lnSpc>
                          <a:spcPct val="115000"/>
                        </a:lnSpc>
                        <a:spcAft>
                          <a:spcPts val="0"/>
                        </a:spcAft>
                        <a:buFont typeface="Courier New"/>
                        <a:buChar char="o"/>
                      </a:pPr>
                      <a:r>
                        <a:rPr lang="fr-FR" sz="900">
                          <a:effectLst/>
                          <a:latin typeface="Verdana"/>
                          <a:ea typeface="Verdana"/>
                          <a:cs typeface="Tahoma"/>
                        </a:rPr>
                        <a:t>Liminaire grille 72w  </a:t>
                      </a:r>
                      <a:endParaRPr lang="fr-FR" sz="800">
                        <a:effectLst/>
                        <a:latin typeface="Verdana"/>
                        <a:ea typeface="Verdana"/>
                        <a:cs typeface="Tahoma"/>
                      </a:endParaRPr>
                    </a:p>
                    <a:p>
                      <a:pPr marL="457200" algn="l">
                        <a:lnSpc>
                          <a:spcPct val="115000"/>
                        </a:lnSpc>
                        <a:spcAft>
                          <a:spcPts val="0"/>
                        </a:spcAft>
                      </a:pPr>
                      <a:r>
                        <a:rPr lang="fr-FR" sz="900">
                          <a:effectLst/>
                          <a:latin typeface="Verdana"/>
                          <a:ea typeface="Verdana"/>
                          <a:cs typeface="Tahoma"/>
                        </a:rPr>
                        <a:t> </a:t>
                      </a:r>
                      <a:endParaRPr lang="fr-FR" sz="80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l">
                        <a:lnSpc>
                          <a:spcPct val="115000"/>
                        </a:lnSpc>
                        <a:spcAft>
                          <a:spcPts val="0"/>
                        </a:spcAft>
                      </a:pPr>
                      <a:r>
                        <a:rPr lang="en-US" sz="900" dirty="0">
                          <a:effectLst/>
                          <a:latin typeface="Verdana"/>
                          <a:ea typeface="Verdana"/>
                          <a:cs typeface="Tahoma"/>
                        </a:rPr>
                        <a:t> </a:t>
                      </a:r>
                      <a:endParaRPr lang="fr-FR" sz="800" dirty="0">
                        <a:effectLst/>
                        <a:latin typeface="Verdana"/>
                        <a:ea typeface="Verdana"/>
                        <a:cs typeface="Tahoma"/>
                      </a:endParaRPr>
                    </a:p>
                    <a:p>
                      <a:pPr algn="l">
                        <a:lnSpc>
                          <a:spcPct val="115000"/>
                        </a:lnSpc>
                        <a:spcAft>
                          <a:spcPts val="0"/>
                        </a:spcAft>
                      </a:pPr>
                      <a:r>
                        <a:rPr lang="en-US" sz="900" dirty="0" smtClean="0">
                          <a:effectLst/>
                          <a:latin typeface="Verdana"/>
                          <a:ea typeface="Verdana"/>
                          <a:cs typeface="Tahoma"/>
                        </a:rPr>
                        <a:t>41400w</a:t>
                      </a:r>
                      <a:endParaRPr lang="fr-FR" sz="800" dirty="0">
                        <a:effectLst/>
                        <a:latin typeface="Verdana"/>
                        <a:ea typeface="Verdana"/>
                        <a:cs typeface="Tahoma"/>
                      </a:endParaRPr>
                    </a:p>
                    <a:p>
                      <a:pPr algn="l">
                        <a:lnSpc>
                          <a:spcPct val="115000"/>
                        </a:lnSpc>
                        <a:spcAft>
                          <a:spcPts val="0"/>
                        </a:spcAft>
                      </a:pPr>
                      <a:r>
                        <a:rPr lang="en-US" sz="900" dirty="0" smtClean="0">
                          <a:effectLst/>
                          <a:latin typeface="Verdana"/>
                          <a:ea typeface="Verdana"/>
                          <a:cs typeface="Tahoma"/>
                        </a:rPr>
                        <a:t>9300w</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3900W</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2640w</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5840w</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4</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12</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8</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6</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6</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vMerge="1">
                  <a:txBody>
                    <a:bodyPr/>
                    <a:lstStyle/>
                    <a:p>
                      <a:endParaRPr lang="fr-FR"/>
                    </a:p>
                  </a:txBody>
                  <a:tcPr/>
                </a:tc>
                <a:tc vMerge="1">
                  <a:txBody>
                    <a:bodyPr/>
                    <a:lstStyle/>
                    <a:p>
                      <a:endParaRPr lang="fr-FR"/>
                    </a:p>
                  </a:txBody>
                  <a:tcPr/>
                </a:tc>
                <a:tc vMerge="1">
                  <a:txBody>
                    <a:bodyPr/>
                    <a:lstStyle/>
                    <a:p>
                      <a:endParaRPr lang="fr-FR"/>
                    </a:p>
                  </a:txBody>
                  <a:tcPr/>
                </a:tc>
              </a:tr>
              <a:tr h="152748">
                <a:tc vMerge="1">
                  <a:txBody>
                    <a:bodyPr/>
                    <a:lstStyle/>
                    <a:p>
                      <a:endParaRPr lang="fr-FR"/>
                    </a:p>
                  </a:txBody>
                  <a:tcPr/>
                </a:tc>
                <a:tc vMerge="1">
                  <a:txBody>
                    <a:bodyPr/>
                    <a:lstStyle/>
                    <a:p>
                      <a:endParaRPr lang="fr-FR"/>
                    </a:p>
                  </a:txBody>
                  <a:tcPr/>
                </a:tc>
                <a:tc gridSpan="3">
                  <a:txBody>
                    <a:bodyPr/>
                    <a:lstStyle/>
                    <a:p>
                      <a:pPr algn="l">
                        <a:lnSpc>
                          <a:spcPct val="115000"/>
                        </a:lnSpc>
                        <a:spcAft>
                          <a:spcPts val="0"/>
                        </a:spcAft>
                      </a:pPr>
                      <a:r>
                        <a:rPr lang="fr-FR" sz="1000" b="1" baseline="0" dirty="0">
                          <a:solidFill>
                            <a:srgbClr val="FF0000"/>
                          </a:solidFill>
                          <a:effectLst/>
                          <a:latin typeface="Verdana"/>
                          <a:ea typeface="Verdana"/>
                          <a:cs typeface="Tahoma"/>
                        </a:rPr>
                        <a:t> </a:t>
                      </a:r>
                      <a:r>
                        <a:rPr lang="fr-FR" sz="1000" b="1" baseline="0" dirty="0" smtClean="0">
                          <a:solidFill>
                            <a:srgbClr val="FF0000"/>
                          </a:solidFill>
                          <a:effectLst/>
                          <a:latin typeface="Verdana"/>
                          <a:ea typeface="Verdana"/>
                          <a:cs typeface="Tahoma"/>
                        </a:rPr>
                        <a:t>                               </a:t>
                      </a:r>
                      <a:r>
                        <a:rPr lang="fr-FR" sz="1000" b="1" dirty="0" smtClean="0">
                          <a:solidFill>
                            <a:srgbClr val="FF0000"/>
                          </a:solidFill>
                          <a:effectLst/>
                          <a:latin typeface="Verdana"/>
                          <a:ea typeface="Verdana"/>
                          <a:cs typeface="Tahoma"/>
                        </a:rPr>
                        <a:t> </a:t>
                      </a:r>
                      <a:r>
                        <a:rPr lang="fr-FR" sz="1000" b="1" dirty="0">
                          <a:solidFill>
                            <a:srgbClr val="FF0000"/>
                          </a:solidFill>
                          <a:effectLst/>
                          <a:latin typeface="Verdana"/>
                          <a:ea typeface="Verdana"/>
                          <a:cs typeface="Tahoma"/>
                        </a:rPr>
                        <a:t>P</a:t>
                      </a:r>
                      <a:r>
                        <a:rPr lang="fr-FR" sz="800" b="1" dirty="0">
                          <a:solidFill>
                            <a:srgbClr val="FF0000"/>
                          </a:solidFill>
                          <a:effectLst/>
                          <a:latin typeface="Verdana"/>
                          <a:ea typeface="Verdana"/>
                          <a:cs typeface="Tahoma"/>
                        </a:rPr>
                        <a:t> installe</a:t>
                      </a:r>
                      <a:r>
                        <a:rPr lang="fr-FR" sz="1000" b="1" dirty="0">
                          <a:solidFill>
                            <a:srgbClr val="FF0000"/>
                          </a:solidFill>
                          <a:effectLst/>
                          <a:latin typeface="Verdana"/>
                          <a:ea typeface="Verdana"/>
                          <a:cs typeface="Tahoma"/>
                        </a:rPr>
                        <a:t>=88100 W</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schemeClr>
                    </a:solidFill>
                  </a:tcPr>
                </a:tc>
                <a:tc hMerge="1">
                  <a:txBody>
                    <a:bodyPr/>
                    <a:lstStyle/>
                    <a:p>
                      <a:endParaRPr lang="fr-FR"/>
                    </a:p>
                  </a:txBody>
                  <a:tcPr/>
                </a:tc>
                <a:tc h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r>
              <a:tr h="480815">
                <a:tc rowSpan="2">
                  <a:txBody>
                    <a:bodyPr/>
                    <a:lstStyle/>
                    <a:p>
                      <a:pPr marL="71755" marR="71755" algn="ctr">
                        <a:lnSpc>
                          <a:spcPct val="115000"/>
                        </a:lnSpc>
                        <a:spcAft>
                          <a:spcPts val="0"/>
                        </a:spcAft>
                      </a:pPr>
                      <a:r>
                        <a:rPr lang="fr-FR" sz="900" b="1" dirty="0">
                          <a:effectLst/>
                          <a:highlight>
                            <a:srgbClr val="00FFFF"/>
                          </a:highlight>
                          <a:latin typeface="Verdana"/>
                          <a:ea typeface="Verdana"/>
                          <a:cs typeface="Tahoma"/>
                        </a:rPr>
                        <a:t>2</a:t>
                      </a:r>
                      <a:r>
                        <a:rPr lang="fr-FR" sz="900" b="1" baseline="30000" dirty="0">
                          <a:effectLst/>
                          <a:highlight>
                            <a:srgbClr val="00FFFF"/>
                          </a:highlight>
                          <a:latin typeface="Verdana"/>
                          <a:ea typeface="Verdana"/>
                          <a:cs typeface="Tahoma"/>
                        </a:rPr>
                        <a:t>EME</a:t>
                      </a:r>
                      <a:r>
                        <a:rPr lang="fr-FR" sz="900" b="1" dirty="0">
                          <a:effectLst/>
                          <a:highlight>
                            <a:srgbClr val="00FFFF"/>
                          </a:highlight>
                          <a:latin typeface="Verdana"/>
                          <a:ea typeface="Verdana"/>
                          <a:cs typeface="Tahoma"/>
                        </a:rPr>
                        <a:t> ETAGE</a:t>
                      </a:r>
                      <a:endParaRPr lang="fr-FR" sz="800" dirty="0">
                        <a:effectLst/>
                        <a:latin typeface="Verdana"/>
                        <a:ea typeface="Verdana"/>
                        <a:cs typeface="Tahoma"/>
                      </a:endParaRPr>
                    </a:p>
                  </a:txBody>
                  <a:tcPr marL="19705" marR="19705" marT="0"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rowSpan="2">
                  <a:txBody>
                    <a:bodyPr/>
                    <a:lstStyle/>
                    <a:p>
                      <a:pPr algn="ctr">
                        <a:lnSpc>
                          <a:spcPct val="115000"/>
                        </a:lnSpc>
                        <a:spcAft>
                          <a:spcPts val="0"/>
                        </a:spcAft>
                      </a:pPr>
                      <a:r>
                        <a:rPr lang="fr-FR" sz="800" b="1" dirty="0" smtClean="0">
                          <a:solidFill>
                            <a:srgbClr val="FFC000"/>
                          </a:solidFill>
                          <a:effectLst/>
                          <a:latin typeface="Verdana"/>
                          <a:ea typeface="Verdana"/>
                          <a:cs typeface="Tahoma"/>
                        </a:rPr>
                        <a:t> </a:t>
                      </a:r>
                      <a:r>
                        <a:rPr lang="fr-FR" sz="800" b="1" u="sng" dirty="0">
                          <a:solidFill>
                            <a:srgbClr val="FFC000"/>
                          </a:solidFill>
                          <a:effectLst/>
                          <a:latin typeface="Verdana"/>
                          <a:ea typeface="Verdana"/>
                          <a:cs typeface="Tahoma"/>
                        </a:rPr>
                        <a:t>95</a:t>
                      </a:r>
                      <a:endParaRPr lang="fr-FR" sz="800" dirty="0">
                        <a:solidFill>
                          <a:srgbClr val="FFC000"/>
                        </a:solidFill>
                        <a:effectLst/>
                        <a:latin typeface="Verdana"/>
                        <a:ea typeface="Verdana"/>
                        <a:cs typeface="Tahoma"/>
                      </a:endParaRPr>
                    </a:p>
                    <a:p>
                      <a:pPr algn="ctr">
                        <a:lnSpc>
                          <a:spcPct val="115000"/>
                        </a:lnSpc>
                        <a:spcAft>
                          <a:spcPts val="0"/>
                        </a:spcAft>
                      </a:pPr>
                      <a:r>
                        <a:rPr lang="fr-FR" sz="800" b="1" u="sng" dirty="0">
                          <a:solidFill>
                            <a:srgbClr val="FFC000"/>
                          </a:solidFill>
                          <a:effectLst/>
                          <a:latin typeface="Verdana"/>
                          <a:ea typeface="Verdana"/>
                          <a:cs typeface="Tahoma"/>
                        </a:rPr>
                        <a:t>50</a:t>
                      </a:r>
                      <a:endParaRPr lang="fr-FR" sz="800" dirty="0">
                        <a:solidFill>
                          <a:srgbClr val="FFC000"/>
                        </a:solidFill>
                        <a:effectLst/>
                        <a:latin typeface="Verdana"/>
                        <a:ea typeface="Verdana"/>
                        <a:cs typeface="Tahoma"/>
                      </a:endParaRPr>
                    </a:p>
                    <a:p>
                      <a:pPr algn="l">
                        <a:lnSpc>
                          <a:spcPct val="115000"/>
                        </a:lnSpc>
                        <a:spcAft>
                          <a:spcPts val="0"/>
                        </a:spcAft>
                      </a:pPr>
                      <a:r>
                        <a:rPr lang="fr-FR" sz="800" dirty="0">
                          <a:solidFill>
                            <a:srgbClr val="FFC000"/>
                          </a:solidFill>
                          <a:effectLst/>
                          <a:latin typeface="Verdana"/>
                          <a:ea typeface="Verdana"/>
                          <a:cs typeface="Tahoma"/>
                        </a:rPr>
                        <a:t> </a:t>
                      </a: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marL="171450" lvl="0" indent="-171450" algn="l">
                        <a:lnSpc>
                          <a:spcPct val="115000"/>
                        </a:lnSpc>
                        <a:spcAft>
                          <a:spcPts val="0"/>
                        </a:spcAft>
                        <a:buFont typeface="Courier New" pitchFamily="49" charset="0"/>
                        <a:buChar char="o"/>
                      </a:pPr>
                      <a:r>
                        <a:rPr lang="fr-FR" sz="800" baseline="0" dirty="0">
                          <a:effectLst/>
                          <a:latin typeface="Verdana"/>
                          <a:ea typeface="Verdana"/>
                          <a:cs typeface="Tahoma"/>
                        </a:rPr>
                        <a:t> </a:t>
                      </a:r>
                      <a:r>
                        <a:rPr lang="fr-FR" sz="800" baseline="0" dirty="0" smtClean="0">
                          <a:effectLst/>
                          <a:latin typeface="Verdana"/>
                          <a:ea typeface="Verdana"/>
                          <a:cs typeface="Tahoma"/>
                        </a:rPr>
                        <a:t>    </a:t>
                      </a:r>
                      <a:r>
                        <a:rPr lang="fr-FR" sz="900" dirty="0" smtClean="0">
                          <a:effectLst/>
                          <a:latin typeface="Verdana"/>
                          <a:ea typeface="Verdana"/>
                          <a:cs typeface="Tahoma"/>
                        </a:rPr>
                        <a:t>Liminaire </a:t>
                      </a:r>
                      <a:r>
                        <a:rPr lang="fr-FR" sz="900" dirty="0">
                          <a:effectLst/>
                          <a:latin typeface="Verdana"/>
                          <a:ea typeface="Verdana"/>
                          <a:cs typeface="Tahoma"/>
                        </a:rPr>
                        <a:t>a grille 72W</a:t>
                      </a:r>
                      <a:endParaRPr lang="fr-FR" sz="800" dirty="0">
                        <a:effectLst/>
                        <a:latin typeface="Verdana"/>
                        <a:ea typeface="Verdana"/>
                        <a:cs typeface="Tahoma"/>
                      </a:endParaRPr>
                    </a:p>
                    <a:p>
                      <a:pPr marL="342900" lvl="0" indent="-342900" algn="l">
                        <a:lnSpc>
                          <a:spcPct val="115000"/>
                        </a:lnSpc>
                        <a:spcAft>
                          <a:spcPts val="0"/>
                        </a:spcAft>
                        <a:buFont typeface="Courier New"/>
                        <a:buChar char="o"/>
                      </a:pPr>
                      <a:r>
                        <a:rPr lang="fr-FR" sz="900" dirty="0">
                          <a:effectLst/>
                          <a:latin typeface="Verdana"/>
                          <a:ea typeface="Verdana"/>
                          <a:cs typeface="Tahoma"/>
                        </a:rPr>
                        <a:t>PC 270W</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l">
                        <a:lnSpc>
                          <a:spcPct val="115000"/>
                        </a:lnSpc>
                        <a:spcAft>
                          <a:spcPts val="0"/>
                        </a:spcAft>
                      </a:pPr>
                      <a:r>
                        <a:rPr lang="fr-FR" sz="900" dirty="0">
                          <a:effectLst/>
                          <a:latin typeface="Verdana"/>
                          <a:ea typeface="Verdana"/>
                          <a:cs typeface="Tahoma"/>
                        </a:rPr>
                        <a:t> </a:t>
                      </a:r>
                      <a:r>
                        <a:rPr lang="fr-FR" sz="900" dirty="0" smtClean="0">
                          <a:effectLst/>
                          <a:latin typeface="Verdana"/>
                          <a:ea typeface="Verdana"/>
                          <a:cs typeface="Tahoma"/>
                        </a:rPr>
                        <a:t>6840w</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3800</a:t>
                      </a:r>
                      <a:endParaRPr lang="fr-FR" sz="800" dirty="0">
                        <a:effectLst/>
                        <a:latin typeface="Verdana"/>
                        <a:ea typeface="Verdana"/>
                        <a:cs typeface="Tahoma"/>
                      </a:endParaRPr>
                    </a:p>
                    <a:p>
                      <a:pPr algn="l">
                        <a:lnSpc>
                          <a:spcPct val="115000"/>
                        </a:lnSpc>
                        <a:spcAft>
                          <a:spcPts val="0"/>
                        </a:spcAft>
                      </a:pPr>
                      <a:r>
                        <a:rPr lang="fr-FR" sz="900" dirty="0">
                          <a:effectLst/>
                          <a:latin typeface="Verdana"/>
                          <a:ea typeface="Verdana"/>
                          <a:cs typeface="Tahoma"/>
                        </a:rPr>
                        <a:t> </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a:lnSpc>
                          <a:spcPct val="115000"/>
                        </a:lnSpc>
                        <a:spcAft>
                          <a:spcPts val="0"/>
                        </a:spcAft>
                      </a:pPr>
                      <a:r>
                        <a:rPr lang="fr-FR" sz="900" dirty="0">
                          <a:effectLst/>
                          <a:latin typeface="Verdana"/>
                          <a:ea typeface="Verdana"/>
                          <a:cs typeface="Tahoma"/>
                        </a:rPr>
                        <a:t> </a:t>
                      </a:r>
                      <a:r>
                        <a:rPr lang="fr-FR" sz="900" dirty="0" smtClean="0">
                          <a:effectLst/>
                          <a:latin typeface="Verdana"/>
                          <a:ea typeface="Verdana"/>
                          <a:cs typeface="Tahoma"/>
                        </a:rPr>
                        <a:t>5</a:t>
                      </a:r>
                      <a:endParaRPr lang="fr-FR" sz="800" dirty="0">
                        <a:effectLst/>
                        <a:latin typeface="Verdana"/>
                        <a:ea typeface="Verdana"/>
                        <a:cs typeface="Tahoma"/>
                      </a:endParaRPr>
                    </a:p>
                    <a:p>
                      <a:pPr algn="ctr">
                        <a:lnSpc>
                          <a:spcPct val="115000"/>
                        </a:lnSpc>
                        <a:spcAft>
                          <a:spcPts val="0"/>
                        </a:spcAft>
                      </a:pPr>
                      <a:r>
                        <a:rPr lang="fr-FR" sz="900" dirty="0">
                          <a:effectLst/>
                          <a:latin typeface="Verdana"/>
                          <a:ea typeface="Verdana"/>
                          <a:cs typeface="Tahoma"/>
                        </a:rPr>
                        <a:t>6</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vMerge="1">
                  <a:txBody>
                    <a:bodyPr/>
                    <a:lstStyle/>
                    <a:p>
                      <a:endParaRPr lang="fr-FR"/>
                    </a:p>
                  </a:txBody>
                  <a:tcPr/>
                </a:tc>
                <a:tc vMerge="1">
                  <a:txBody>
                    <a:bodyPr/>
                    <a:lstStyle/>
                    <a:p>
                      <a:endParaRPr lang="fr-FR"/>
                    </a:p>
                  </a:txBody>
                  <a:tcPr/>
                </a:tc>
                <a:tc vMerge="1">
                  <a:txBody>
                    <a:bodyPr/>
                    <a:lstStyle/>
                    <a:p>
                      <a:endParaRPr lang="fr-FR"/>
                    </a:p>
                  </a:txBody>
                  <a:tcPr/>
                </a:tc>
              </a:tr>
              <a:tr h="152748">
                <a:tc vMerge="1">
                  <a:txBody>
                    <a:bodyPr/>
                    <a:lstStyle/>
                    <a:p>
                      <a:endParaRPr lang="fr-FR"/>
                    </a:p>
                  </a:txBody>
                  <a:tcPr/>
                </a:tc>
                <a:tc vMerge="1">
                  <a:txBody>
                    <a:bodyPr/>
                    <a:lstStyle/>
                    <a:p>
                      <a:endParaRPr lang="fr-FR"/>
                    </a:p>
                  </a:txBody>
                  <a:tcPr/>
                </a:tc>
                <a:tc gridSpan="3">
                  <a:txBody>
                    <a:bodyPr/>
                    <a:lstStyle/>
                    <a:p>
                      <a:pPr algn="l">
                        <a:lnSpc>
                          <a:spcPct val="115000"/>
                        </a:lnSpc>
                        <a:spcAft>
                          <a:spcPts val="0"/>
                        </a:spcAft>
                      </a:pPr>
                      <a:r>
                        <a:rPr lang="fr-FR" sz="1000" b="1" dirty="0">
                          <a:solidFill>
                            <a:srgbClr val="FF0000"/>
                          </a:solidFill>
                          <a:effectLst/>
                          <a:latin typeface="Verdana"/>
                          <a:ea typeface="Verdana"/>
                          <a:cs typeface="Tahoma"/>
                        </a:rPr>
                        <a:t>                   </a:t>
                      </a:r>
                      <a:r>
                        <a:rPr lang="fr-FR" sz="1000" b="1" dirty="0" smtClean="0">
                          <a:solidFill>
                            <a:srgbClr val="FF0000"/>
                          </a:solidFill>
                          <a:effectLst/>
                          <a:latin typeface="Verdana"/>
                          <a:ea typeface="Verdana"/>
                          <a:cs typeface="Tahoma"/>
                        </a:rPr>
                        <a:t>               </a:t>
                      </a:r>
                      <a:r>
                        <a:rPr lang="fr-FR" sz="1000" b="1" dirty="0">
                          <a:solidFill>
                            <a:srgbClr val="FF0000"/>
                          </a:solidFill>
                          <a:effectLst/>
                          <a:latin typeface="Verdana"/>
                          <a:ea typeface="Verdana"/>
                          <a:cs typeface="Tahoma"/>
                        </a:rPr>
                        <a:t>P</a:t>
                      </a:r>
                      <a:r>
                        <a:rPr lang="fr-FR" sz="800" b="1" dirty="0">
                          <a:solidFill>
                            <a:srgbClr val="FF0000"/>
                          </a:solidFill>
                          <a:effectLst/>
                          <a:latin typeface="Verdana"/>
                          <a:ea typeface="Verdana"/>
                          <a:cs typeface="Tahoma"/>
                        </a:rPr>
                        <a:t> installe</a:t>
                      </a:r>
                      <a:r>
                        <a:rPr lang="fr-FR" sz="1000" b="1" dirty="0">
                          <a:solidFill>
                            <a:srgbClr val="FF0000"/>
                          </a:solidFill>
                          <a:effectLst/>
                          <a:latin typeface="Verdana"/>
                          <a:ea typeface="Verdana"/>
                          <a:cs typeface="Tahoma"/>
                        </a:rPr>
                        <a:t>=10640 W</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schemeClr>
                    </a:solidFill>
                  </a:tcPr>
                </a:tc>
                <a:tc hMerge="1">
                  <a:txBody>
                    <a:bodyPr/>
                    <a:lstStyle/>
                    <a:p>
                      <a:endParaRPr lang="fr-FR"/>
                    </a:p>
                  </a:txBody>
                  <a:tcPr/>
                </a:tc>
                <a:tc h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r>
              <a:tr h="244397">
                <a:tc gridSpan="7">
                  <a:txBody>
                    <a:bodyPr/>
                    <a:lstStyle/>
                    <a:p>
                      <a:pPr algn="l">
                        <a:lnSpc>
                          <a:spcPct val="115000"/>
                        </a:lnSpc>
                        <a:spcAft>
                          <a:spcPts val="0"/>
                        </a:spcAft>
                      </a:pPr>
                      <a:r>
                        <a:rPr lang="fr-FR" sz="1000" b="1" dirty="0">
                          <a:solidFill>
                            <a:srgbClr val="632423"/>
                          </a:solidFill>
                          <a:effectLst/>
                          <a:latin typeface="Verdana"/>
                          <a:ea typeface="Verdana"/>
                          <a:cs typeface="Tahoma"/>
                        </a:rPr>
                        <a:t>                                        </a:t>
                      </a:r>
                      <a:r>
                        <a:rPr lang="fr-FR" sz="1000" b="1" dirty="0">
                          <a:solidFill>
                            <a:srgbClr val="632423"/>
                          </a:solidFill>
                          <a:effectLst/>
                          <a:highlight>
                            <a:srgbClr val="FFFF00"/>
                          </a:highlight>
                          <a:latin typeface="Verdana"/>
                          <a:ea typeface="Verdana"/>
                          <a:cs typeface="Tahoma"/>
                        </a:rPr>
                        <a:t>PUISSANCE INSTALLE TOTALE :</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algn="l">
                        <a:lnSpc>
                          <a:spcPct val="115000"/>
                        </a:lnSpc>
                        <a:spcAft>
                          <a:spcPts val="0"/>
                        </a:spcAft>
                      </a:pPr>
                      <a:r>
                        <a:rPr lang="fr-FR" sz="1600" b="1" dirty="0">
                          <a:solidFill>
                            <a:srgbClr val="632423"/>
                          </a:solidFill>
                          <a:effectLst/>
                          <a:latin typeface="Verdana"/>
                          <a:ea typeface="Verdana"/>
                          <a:cs typeface="Tahoma"/>
                        </a:rPr>
                        <a:t>      116573 W</a:t>
                      </a:r>
                      <a:endParaRPr lang="fr-FR" sz="12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213848">
                <a:tc gridSpan="7">
                  <a:txBody>
                    <a:bodyPr/>
                    <a:lstStyle/>
                    <a:p>
                      <a:pPr algn="l">
                        <a:lnSpc>
                          <a:spcPct val="115000"/>
                        </a:lnSpc>
                        <a:spcAft>
                          <a:spcPts val="0"/>
                        </a:spcAft>
                      </a:pPr>
                      <a:r>
                        <a:rPr lang="fr-FR" sz="900" dirty="0">
                          <a:solidFill>
                            <a:srgbClr val="632423"/>
                          </a:solidFill>
                          <a:effectLst/>
                          <a:latin typeface="Verdana"/>
                          <a:ea typeface="Verdana"/>
                          <a:cs typeface="Tahoma"/>
                        </a:rPr>
                        <a:t>                                   </a:t>
                      </a:r>
                      <a:r>
                        <a:rPr lang="fr-FR" sz="1000" b="1" dirty="0">
                          <a:solidFill>
                            <a:srgbClr val="632423"/>
                          </a:solidFill>
                          <a:effectLst/>
                          <a:latin typeface="Verdana"/>
                          <a:ea typeface="Verdana"/>
                          <a:cs typeface="Tahoma"/>
                        </a:rPr>
                        <a:t>    </a:t>
                      </a:r>
                      <a:r>
                        <a:rPr lang="fr-FR" sz="1000" b="1" dirty="0">
                          <a:solidFill>
                            <a:srgbClr val="632423"/>
                          </a:solidFill>
                          <a:effectLst/>
                          <a:highlight>
                            <a:srgbClr val="FFFF00"/>
                          </a:highlight>
                          <a:latin typeface="Verdana"/>
                          <a:ea typeface="Verdana"/>
                          <a:cs typeface="Tahoma"/>
                        </a:rPr>
                        <a:t>ENERGIE JOURNALIERE </a:t>
                      </a:r>
                      <a:r>
                        <a:rPr lang="fr-FR" sz="1000" b="1" dirty="0" smtClean="0">
                          <a:solidFill>
                            <a:srgbClr val="632423"/>
                          </a:solidFill>
                          <a:effectLst/>
                          <a:highlight>
                            <a:srgbClr val="FFFF00"/>
                          </a:highlight>
                          <a:latin typeface="Verdana"/>
                          <a:ea typeface="Verdana"/>
                          <a:cs typeface="Tahoma"/>
                        </a:rPr>
                        <a:t>MOYENNE ou CONSOMME DE SITE N°4</a:t>
                      </a:r>
                      <a:r>
                        <a:rPr lang="fr-FR" sz="1000" b="1" baseline="0" dirty="0" smtClean="0">
                          <a:solidFill>
                            <a:srgbClr val="632423"/>
                          </a:solidFill>
                          <a:effectLst/>
                          <a:highlight>
                            <a:srgbClr val="FFFF00"/>
                          </a:highlight>
                          <a:latin typeface="Verdana"/>
                          <a:ea typeface="Verdana"/>
                          <a:cs typeface="Tahoma"/>
                        </a:rPr>
                        <a:t> </a:t>
                      </a:r>
                      <a:r>
                        <a:rPr lang="fr-FR" sz="1000" b="1" dirty="0">
                          <a:solidFill>
                            <a:srgbClr val="632423"/>
                          </a:solidFill>
                          <a:effectLst/>
                          <a:highlight>
                            <a:srgbClr val="FFFF00"/>
                          </a:highlight>
                          <a:latin typeface="Verdana"/>
                          <a:ea typeface="Verdana"/>
                          <a:cs typeface="Tahoma"/>
                        </a:rPr>
                        <a:t> :</a:t>
                      </a:r>
                      <a:r>
                        <a:rPr lang="fr-FR" sz="1000" b="1" dirty="0">
                          <a:solidFill>
                            <a:srgbClr val="632423"/>
                          </a:solidFill>
                          <a:effectLst/>
                          <a:latin typeface="Verdana"/>
                          <a:ea typeface="Verdana"/>
                          <a:cs typeface="Tahoma"/>
                        </a:rPr>
                        <a:t> </a:t>
                      </a:r>
                      <a:endParaRPr lang="fr-FR" sz="8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algn="l">
                        <a:lnSpc>
                          <a:spcPct val="115000"/>
                        </a:lnSpc>
                        <a:spcAft>
                          <a:spcPts val="0"/>
                        </a:spcAft>
                      </a:pPr>
                      <a:r>
                        <a:rPr lang="fr-FR" sz="1400" b="1" dirty="0">
                          <a:solidFill>
                            <a:srgbClr val="632423"/>
                          </a:solidFill>
                          <a:effectLst/>
                          <a:latin typeface="Verdana"/>
                          <a:ea typeface="Verdana"/>
                          <a:cs typeface="Tahoma"/>
                        </a:rPr>
                        <a:t>      563.70 KW.H</a:t>
                      </a:r>
                      <a:endParaRPr lang="fr-FR" sz="1100" dirty="0">
                        <a:effectLst/>
                        <a:latin typeface="Verdana"/>
                        <a:ea typeface="Verdana"/>
                        <a:cs typeface="Tahoma"/>
                      </a:endParaRPr>
                    </a:p>
                  </a:txBody>
                  <a:tcPr marL="19705" marR="197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bl>
          </a:graphicData>
        </a:graphic>
      </p:graphicFrame>
    </p:spTree>
    <p:extLst>
      <p:ext uri="{BB962C8B-B14F-4D97-AF65-F5344CB8AC3E}">
        <p14:creationId xmlns:p14="http://schemas.microsoft.com/office/powerpoint/2010/main" val="832751139"/>
      </p:ext>
    </p:extLst>
  </p:cSld>
  <p:clrMapOvr>
    <a:masterClrMapping/>
  </p:clrMapOvr>
  <mc:AlternateContent xmlns:mc="http://schemas.openxmlformats.org/markup-compatibility/2006" xmlns:p14="http://schemas.microsoft.com/office/powerpoint/2010/main">
    <mc:Choice Requires="p14">
      <p:transition spd="slow" p14:dur="1750">
        <p14:prism/>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179512" y="176118"/>
            <a:ext cx="8856984" cy="6421234"/>
          </a:xfrm>
          <a:prstGeom prst="rect">
            <a:avLst/>
          </a:prstGeom>
          <a:solidFill>
            <a:schemeClr val="bg2">
              <a:lumMod val="50000"/>
            </a:schemeClr>
          </a:solidFill>
          <a:ln>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p:cNvSpPr/>
          <p:nvPr/>
        </p:nvSpPr>
        <p:spPr>
          <a:xfrm>
            <a:off x="432688" y="1559078"/>
            <a:ext cx="5121290" cy="461665"/>
          </a:xfrm>
          <a:prstGeom prst="rect">
            <a:avLst/>
          </a:prstGeom>
          <a:solidFill>
            <a:schemeClr val="accent3">
              <a:lumMod val="5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fr-FR" sz="2400" dirty="0" smtClean="0">
                <a:solidFill>
                  <a:schemeClr val="tx1"/>
                </a:solidFill>
                <a:latin typeface="Times New Roman" panose="02020603050405020304" pitchFamily="18" charset="0"/>
                <a:cs typeface="Times New Roman" panose="02020603050405020304" pitchFamily="18" charset="0"/>
              </a:rPr>
              <a:t>Énergie </a:t>
            </a:r>
            <a:r>
              <a:rPr lang="fr-FR" sz="2400" dirty="0">
                <a:solidFill>
                  <a:schemeClr val="tx1"/>
                </a:solidFill>
                <a:latin typeface="Times New Roman" panose="02020603050405020304" pitchFamily="18" charset="0"/>
                <a:cs typeface="Times New Roman" panose="02020603050405020304" pitchFamily="18" charset="0"/>
              </a:rPr>
              <a:t>à </a:t>
            </a:r>
            <a:r>
              <a:rPr lang="fr-FR" sz="2400" dirty="0" smtClean="0">
                <a:solidFill>
                  <a:schemeClr val="tx1"/>
                </a:solidFill>
                <a:latin typeface="Times New Roman" panose="02020603050405020304" pitchFamily="18" charset="0"/>
                <a:cs typeface="Times New Roman" panose="02020603050405020304" pitchFamily="18" charset="0"/>
              </a:rPr>
              <a:t>produire (</a:t>
            </a:r>
            <a:r>
              <a:rPr lang="fr-FR" sz="2400" b="1" dirty="0" smtClean="0">
                <a:solidFill>
                  <a:schemeClr val="tx1"/>
                </a:solidFill>
                <a:latin typeface="Times New Roman" panose="02020603050405020304" pitchFamily="18" charset="0"/>
                <a:cs typeface="Times New Roman" panose="02020603050405020304" pitchFamily="18" charset="0"/>
              </a:rPr>
              <a:t>EP</a:t>
            </a:r>
            <a:r>
              <a:rPr lang="fr-FR" sz="2400" dirty="0" smtClean="0">
                <a:solidFill>
                  <a:schemeClr val="tx1"/>
                </a:solidFill>
                <a:latin typeface="Times New Roman" panose="02020603050405020304" pitchFamily="18" charset="0"/>
                <a:cs typeface="Times New Roman" panose="02020603050405020304" pitchFamily="18" charset="0"/>
              </a:rPr>
              <a:t>) : </a:t>
            </a:r>
            <a:endParaRPr lang="fr-FR" sz="2400" dirty="0">
              <a:solidFill>
                <a:schemeClr val="tx1"/>
              </a:solidFill>
              <a:latin typeface="Times New Roman" panose="02020603050405020304" pitchFamily="18" charset="0"/>
              <a:cs typeface="Times New Roman" panose="02020603050405020304" pitchFamily="18" charset="0"/>
            </a:endParaRPr>
          </a:p>
        </p:txBody>
      </p:sp>
      <p:sp>
        <p:nvSpPr>
          <p:cNvPr id="5" name="Rectangle 4"/>
          <p:cNvSpPr/>
          <p:nvPr/>
        </p:nvSpPr>
        <p:spPr>
          <a:xfrm>
            <a:off x="6012160" y="1556792"/>
            <a:ext cx="2782179" cy="46395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2400" b="1" dirty="0" smtClean="0">
                <a:latin typeface="Times New Roman" panose="02020603050405020304" pitchFamily="18" charset="0"/>
                <a:cs typeface="Times New Roman" panose="02020603050405020304" pitchFamily="18" charset="0"/>
              </a:rPr>
              <a:t>867.23  </a:t>
            </a:r>
            <a:r>
              <a:rPr lang="fr-FR" sz="2400" dirty="0" smtClean="0">
                <a:latin typeface="Times New Roman" panose="02020603050405020304" pitchFamily="18" charset="0"/>
                <a:cs typeface="Times New Roman" panose="02020603050405020304" pitchFamily="18" charset="0"/>
              </a:rPr>
              <a:t> </a:t>
            </a:r>
            <a:r>
              <a:rPr lang="fr-FR" sz="2000" dirty="0" smtClean="0">
                <a:latin typeface="+mj-lt"/>
                <a:cs typeface="Times New Roman" panose="02020603050405020304" pitchFamily="18" charset="0"/>
              </a:rPr>
              <a:t>kW</a:t>
            </a:r>
            <a:endParaRPr lang="fr-FR" sz="2000" dirty="0">
              <a:latin typeface="+mj-lt"/>
              <a:cs typeface="Times New Roman" panose="02020603050405020304" pitchFamily="18" charset="0"/>
            </a:endParaRPr>
          </a:p>
        </p:txBody>
      </p:sp>
      <p:sp>
        <p:nvSpPr>
          <p:cNvPr id="6" name="Rectangle 5"/>
          <p:cNvSpPr/>
          <p:nvPr/>
        </p:nvSpPr>
        <p:spPr>
          <a:xfrm>
            <a:off x="404413" y="2276872"/>
            <a:ext cx="5149565" cy="830997"/>
          </a:xfrm>
          <a:prstGeom prst="rect">
            <a:avLst/>
          </a:prstGeom>
          <a:solidFill>
            <a:schemeClr val="accent3">
              <a:lumMod val="5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r>
              <a:rPr lang="fr-FR" sz="2400" dirty="0">
                <a:solidFill>
                  <a:schemeClr val="tx1">
                    <a:lumMod val="95000"/>
                    <a:lumOff val="5000"/>
                  </a:schemeClr>
                </a:solidFill>
                <a:latin typeface="Times New Roman" panose="02020603050405020304" pitchFamily="18" charset="0"/>
                <a:cs typeface="Times New Roman" panose="02020603050405020304" pitchFamily="18" charset="0"/>
              </a:rPr>
              <a:t> </a:t>
            </a:r>
            <a:r>
              <a:rPr lang="fr-FR" sz="2400" dirty="0" smtClean="0">
                <a:solidFill>
                  <a:schemeClr val="tx1">
                    <a:lumMod val="95000"/>
                    <a:lumOff val="5000"/>
                  </a:schemeClr>
                </a:solidFill>
                <a:latin typeface="Times New Roman" panose="02020603050405020304" pitchFamily="18" charset="0"/>
                <a:cs typeface="Times New Roman" panose="02020603050405020304" pitchFamily="18" charset="0"/>
              </a:rPr>
              <a:t>  Taille </a:t>
            </a:r>
            <a:r>
              <a:rPr lang="fr-FR" sz="2400" dirty="0">
                <a:solidFill>
                  <a:schemeClr val="tx1">
                    <a:lumMod val="95000"/>
                    <a:lumOff val="5000"/>
                  </a:schemeClr>
                </a:solidFill>
                <a:latin typeface="Times New Roman" panose="02020603050405020304" pitchFamily="18" charset="0"/>
                <a:cs typeface="Times New Roman" panose="02020603050405020304" pitchFamily="18" charset="0"/>
              </a:rPr>
              <a:t>du </a:t>
            </a:r>
            <a:r>
              <a:rPr lang="fr-FR" sz="2400" dirty="0" smtClean="0">
                <a:solidFill>
                  <a:schemeClr val="tx1">
                    <a:lumMod val="95000"/>
                    <a:lumOff val="5000"/>
                  </a:schemeClr>
                </a:solidFill>
                <a:latin typeface="Times New Roman" panose="02020603050405020304" pitchFamily="18" charset="0"/>
                <a:cs typeface="Times New Roman" panose="02020603050405020304" pitchFamily="18" charset="0"/>
              </a:rPr>
              <a:t>Générateur Photovoltaïque à installer ou la puissance crête (</a:t>
            </a:r>
            <a:r>
              <a:rPr lang="fr-FR" sz="2400" b="1" dirty="0" smtClean="0">
                <a:solidFill>
                  <a:schemeClr val="tx1">
                    <a:lumMod val="95000"/>
                    <a:lumOff val="5000"/>
                  </a:schemeClr>
                </a:solidFill>
                <a:latin typeface="Times New Roman" panose="02020603050405020304" pitchFamily="18" charset="0"/>
                <a:cs typeface="Times New Roman" panose="02020603050405020304" pitchFamily="18" charset="0"/>
              </a:rPr>
              <a:t>PC</a:t>
            </a:r>
            <a:r>
              <a:rPr lang="fr-FR" sz="2400" dirty="0" smtClean="0">
                <a:solidFill>
                  <a:schemeClr val="tx1">
                    <a:lumMod val="95000"/>
                    <a:lumOff val="5000"/>
                  </a:schemeClr>
                </a:solidFill>
                <a:latin typeface="Times New Roman" panose="02020603050405020304" pitchFamily="18" charset="0"/>
                <a:cs typeface="Times New Roman" panose="02020603050405020304" pitchFamily="18" charset="0"/>
              </a:rPr>
              <a:t>):</a:t>
            </a:r>
            <a:endParaRPr lang="fr-FR" sz="24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7" name="Rectangle 6"/>
          <p:cNvSpPr/>
          <p:nvPr/>
        </p:nvSpPr>
        <p:spPr>
          <a:xfrm>
            <a:off x="6012160" y="2607295"/>
            <a:ext cx="2782179" cy="461665"/>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fr-FR" sz="2400" dirty="0" smtClean="0"/>
              <a:t>       216.80  </a:t>
            </a:r>
            <a:r>
              <a:rPr lang="fr-FR" sz="1600" dirty="0"/>
              <a:t>KW</a:t>
            </a:r>
          </a:p>
        </p:txBody>
      </p:sp>
      <p:sp>
        <p:nvSpPr>
          <p:cNvPr id="8" name="Rectangle 7"/>
          <p:cNvSpPr/>
          <p:nvPr/>
        </p:nvSpPr>
        <p:spPr>
          <a:xfrm>
            <a:off x="415432" y="3429000"/>
            <a:ext cx="5164680" cy="830997"/>
          </a:xfrm>
          <a:prstGeom prst="rect">
            <a:avLst/>
          </a:prstGeom>
          <a:solidFill>
            <a:schemeClr val="accent4">
              <a:lumMod val="5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r>
              <a:rPr lang="fr-FR" sz="2400" dirty="0" smtClean="0">
                <a:solidFill>
                  <a:schemeClr val="tx1"/>
                </a:solidFill>
                <a:latin typeface="Times New Roman" panose="02020603050405020304" pitchFamily="18" charset="0"/>
                <a:cs typeface="Times New Roman" panose="02020603050405020304" pitchFamily="18" charset="0"/>
              </a:rPr>
              <a:t>Nombre des Panneaux Photovoltaïque nécessaire: </a:t>
            </a:r>
            <a:endParaRPr lang="fr-FR" sz="2400" dirty="0">
              <a:solidFill>
                <a:schemeClr val="tx1"/>
              </a:solidFill>
              <a:latin typeface="Times New Roman" panose="02020603050405020304" pitchFamily="18" charset="0"/>
              <a:cs typeface="Times New Roman" panose="02020603050405020304" pitchFamily="18" charset="0"/>
            </a:endParaRPr>
          </a:p>
        </p:txBody>
      </p:sp>
      <p:sp>
        <p:nvSpPr>
          <p:cNvPr id="9" name="Rectangle 8"/>
          <p:cNvSpPr/>
          <p:nvPr/>
        </p:nvSpPr>
        <p:spPr>
          <a:xfrm>
            <a:off x="6045397" y="3759423"/>
            <a:ext cx="2782179" cy="461665"/>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fr-FR" sz="2400" dirty="0" smtClean="0"/>
              <a:t>    868  </a:t>
            </a:r>
            <a:r>
              <a:rPr lang="fr-FR" sz="1600" dirty="0"/>
              <a:t>PANNEAUX</a:t>
            </a:r>
          </a:p>
        </p:txBody>
      </p:sp>
      <p:sp>
        <p:nvSpPr>
          <p:cNvPr id="10" name="Rectangle 9"/>
          <p:cNvSpPr/>
          <p:nvPr/>
        </p:nvSpPr>
        <p:spPr>
          <a:xfrm>
            <a:off x="15524912" y="-54714"/>
            <a:ext cx="5030393" cy="46166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fr-FR" sz="2400" dirty="0" smtClean="0">
                <a:latin typeface="Times New Roman" panose="02020603050405020304" pitchFamily="18" charset="0"/>
                <a:cs typeface="Times New Roman" panose="02020603050405020304" pitchFamily="18" charset="0"/>
              </a:rPr>
              <a:t>la </a:t>
            </a:r>
            <a:r>
              <a:rPr lang="fr-FR" sz="2400" dirty="0">
                <a:latin typeface="Times New Roman" panose="02020603050405020304" pitchFamily="18" charset="0"/>
                <a:cs typeface="Times New Roman" panose="02020603050405020304" pitchFamily="18" charset="0"/>
              </a:rPr>
              <a:t>capacité (C) de la batterie </a:t>
            </a:r>
            <a:r>
              <a:rPr lang="fr-FR" sz="2400" dirty="0" smtClean="0">
                <a:latin typeface="Times New Roman" panose="02020603050405020304" pitchFamily="18" charset="0"/>
                <a:cs typeface="Times New Roman" panose="02020603050405020304" pitchFamily="18" charset="0"/>
              </a:rPr>
              <a:t>e</a:t>
            </a:r>
            <a:endParaRPr lang="fr-FR" sz="2400" dirty="0"/>
          </a:p>
        </p:txBody>
      </p:sp>
      <p:sp>
        <p:nvSpPr>
          <p:cNvPr id="11" name="Rectangle 10"/>
          <p:cNvSpPr/>
          <p:nvPr/>
        </p:nvSpPr>
        <p:spPr>
          <a:xfrm>
            <a:off x="19096875" y="603254"/>
            <a:ext cx="3603457" cy="461665"/>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fr-FR" sz="2400" dirty="0"/>
              <a:t> C=  22000  Ah</a:t>
            </a:r>
          </a:p>
        </p:txBody>
      </p:sp>
      <p:sp>
        <p:nvSpPr>
          <p:cNvPr id="12" name="Rectangle 11"/>
          <p:cNvSpPr/>
          <p:nvPr/>
        </p:nvSpPr>
        <p:spPr>
          <a:xfrm>
            <a:off x="395535" y="4771853"/>
            <a:ext cx="5184576" cy="461665"/>
          </a:xfrm>
          <a:prstGeom prst="rect">
            <a:avLst/>
          </a:prstGeom>
          <a:solidFill>
            <a:schemeClr val="accent4">
              <a:lumMod val="5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r>
              <a:rPr lang="fr-FR" sz="2400" dirty="0">
                <a:solidFill>
                  <a:schemeClr val="tx1"/>
                </a:solidFill>
                <a:latin typeface="Times New Roman" panose="02020603050405020304" pitchFamily="18" charset="0"/>
                <a:cs typeface="Times New Roman" panose="02020603050405020304" pitchFamily="18" charset="0"/>
              </a:rPr>
              <a:t>N</a:t>
            </a:r>
            <a:r>
              <a:rPr lang="fr-FR" sz="2400" dirty="0" smtClean="0">
                <a:solidFill>
                  <a:schemeClr val="tx1"/>
                </a:solidFill>
                <a:latin typeface="Times New Roman" panose="02020603050405020304" pitchFamily="18" charset="0"/>
                <a:cs typeface="Times New Roman" panose="02020603050405020304" pitchFamily="18" charset="0"/>
              </a:rPr>
              <a:t>ombre </a:t>
            </a:r>
            <a:r>
              <a:rPr lang="fr-FR" sz="2400" dirty="0">
                <a:solidFill>
                  <a:schemeClr val="tx1"/>
                </a:solidFill>
                <a:latin typeface="Times New Roman" panose="02020603050405020304" pitchFamily="18" charset="0"/>
                <a:cs typeface="Times New Roman" panose="02020603050405020304" pitchFamily="18" charset="0"/>
              </a:rPr>
              <a:t>des Batteries  </a:t>
            </a:r>
            <a:r>
              <a:rPr lang="fr-FR" sz="2400" dirty="0" smtClean="0">
                <a:solidFill>
                  <a:schemeClr val="tx1"/>
                </a:solidFill>
                <a:latin typeface="Times New Roman" panose="02020603050405020304" pitchFamily="18" charset="0"/>
                <a:cs typeface="Times New Roman" panose="02020603050405020304" pitchFamily="18" charset="0"/>
              </a:rPr>
              <a:t>nécessaire: </a:t>
            </a:r>
            <a:endParaRPr lang="fr-FR" sz="2400" dirty="0">
              <a:solidFill>
                <a:schemeClr val="tx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6038292" y="4767535"/>
            <a:ext cx="2782180" cy="463451"/>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fr-FR" sz="2400" dirty="0" smtClean="0"/>
              <a:t>      </a:t>
            </a:r>
            <a:r>
              <a:rPr lang="fr-FR" sz="2400" b="1" dirty="0" smtClean="0"/>
              <a:t> 200  </a:t>
            </a:r>
            <a:r>
              <a:rPr lang="fr-FR" sz="1600" dirty="0" smtClean="0"/>
              <a:t>BATTERIES</a:t>
            </a:r>
            <a:endParaRPr lang="fr-FR" sz="1600" dirty="0"/>
          </a:p>
        </p:txBody>
      </p:sp>
      <p:sp>
        <p:nvSpPr>
          <p:cNvPr id="14" name="Rectangle 13"/>
          <p:cNvSpPr/>
          <p:nvPr/>
        </p:nvSpPr>
        <p:spPr>
          <a:xfrm>
            <a:off x="389160" y="5703639"/>
            <a:ext cx="5190951" cy="461665"/>
          </a:xfrm>
          <a:prstGeom prst="rect">
            <a:avLst/>
          </a:prstGeom>
          <a:solidFill>
            <a:schemeClr val="accent4">
              <a:lumMod val="5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r>
              <a:rPr lang="fr-FR" sz="2400" dirty="0" smtClean="0">
                <a:solidFill>
                  <a:schemeClr val="tx1"/>
                </a:solidFill>
                <a:latin typeface="Times New Roman" panose="02020603050405020304" pitchFamily="18" charset="0"/>
                <a:cs typeface="Times New Roman" panose="02020603050405020304" pitchFamily="18" charset="0"/>
              </a:rPr>
              <a:t>Puissance onduleur: </a:t>
            </a:r>
            <a:endParaRPr lang="fr-FR" sz="2400" dirty="0">
              <a:solidFill>
                <a:schemeClr val="tx1"/>
              </a:solidFill>
              <a:latin typeface="Times New Roman" panose="02020603050405020304" pitchFamily="18" charset="0"/>
              <a:cs typeface="Times New Roman" panose="02020603050405020304" pitchFamily="18" charset="0"/>
            </a:endParaRPr>
          </a:p>
        </p:txBody>
      </p:sp>
      <p:sp>
        <p:nvSpPr>
          <p:cNvPr id="23" name="Rectangle 22"/>
          <p:cNvSpPr/>
          <p:nvPr/>
        </p:nvSpPr>
        <p:spPr>
          <a:xfrm>
            <a:off x="6019125" y="5703639"/>
            <a:ext cx="2820514" cy="461665"/>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fr-FR" sz="2400" b="1" dirty="0" smtClean="0"/>
              <a:t>       128230.3 </a:t>
            </a:r>
            <a:r>
              <a:rPr lang="fr-FR" sz="2000" dirty="0" smtClean="0"/>
              <a:t>w</a:t>
            </a:r>
            <a:endParaRPr lang="fr-FR" sz="2000" dirty="0"/>
          </a:p>
        </p:txBody>
      </p:sp>
      <p:sp>
        <p:nvSpPr>
          <p:cNvPr id="24" name="Rectangle 23"/>
          <p:cNvSpPr/>
          <p:nvPr/>
        </p:nvSpPr>
        <p:spPr>
          <a:xfrm>
            <a:off x="454204" y="365755"/>
            <a:ext cx="5125908" cy="830997"/>
          </a:xfrm>
          <a:prstGeom prst="rect">
            <a:avLst/>
          </a:prstGeom>
          <a:solidFill>
            <a:schemeClr val="accent3">
              <a:lumMod val="5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fr-FR" sz="2400" dirty="0" smtClean="0">
                <a:solidFill>
                  <a:schemeClr val="tx1"/>
                </a:solidFill>
                <a:latin typeface="Times New Roman" panose="02020603050405020304" pitchFamily="18" charset="0"/>
                <a:cs typeface="Times New Roman" panose="02020603050405020304" pitchFamily="18" charset="0"/>
              </a:rPr>
              <a:t>Energie journalière moyenne</a:t>
            </a:r>
            <a:r>
              <a:rPr lang="fr-FR" sz="2400" dirty="0">
                <a:solidFill>
                  <a:schemeClr val="tx1"/>
                </a:solidFill>
                <a:latin typeface="Times New Roman" panose="02020603050405020304" pitchFamily="18" charset="0"/>
                <a:cs typeface="Times New Roman" panose="02020603050405020304" pitchFamily="18" charset="0"/>
              </a:rPr>
              <a:t> </a:t>
            </a:r>
            <a:endParaRPr lang="fr-FR" sz="2400" dirty="0" smtClean="0">
              <a:solidFill>
                <a:schemeClr val="tx1"/>
              </a:solidFill>
              <a:latin typeface="Times New Roman" panose="02020603050405020304" pitchFamily="18" charset="0"/>
              <a:cs typeface="Times New Roman" panose="02020603050405020304" pitchFamily="18" charset="0"/>
            </a:endParaRPr>
          </a:p>
          <a:p>
            <a:pPr algn="ctr"/>
            <a:r>
              <a:rPr lang="fr-FR" sz="2400" dirty="0" smtClean="0">
                <a:solidFill>
                  <a:schemeClr val="tx1"/>
                </a:solidFill>
                <a:latin typeface="Times New Roman" panose="02020603050405020304" pitchFamily="18" charset="0"/>
                <a:cs typeface="Times New Roman" panose="02020603050405020304" pitchFamily="18" charset="0"/>
              </a:rPr>
              <a:t>(</a:t>
            </a:r>
            <a:r>
              <a:rPr lang="fr-FR" sz="2400" b="1" dirty="0" smtClean="0">
                <a:solidFill>
                  <a:schemeClr val="tx1"/>
                </a:solidFill>
                <a:latin typeface="Times New Roman" panose="02020603050405020304" pitchFamily="18" charset="0"/>
                <a:cs typeface="Times New Roman" panose="02020603050405020304" pitchFamily="18" charset="0"/>
              </a:rPr>
              <a:t>EJM</a:t>
            </a:r>
            <a:r>
              <a:rPr lang="fr-FR" sz="2400" dirty="0" smtClean="0">
                <a:solidFill>
                  <a:schemeClr val="tx1"/>
                </a:solidFill>
                <a:latin typeface="Times New Roman" panose="02020603050405020304" pitchFamily="18" charset="0"/>
                <a:cs typeface="Times New Roman" panose="02020603050405020304" pitchFamily="18" charset="0"/>
              </a:rPr>
              <a:t>)ou(</a:t>
            </a:r>
            <a:r>
              <a:rPr lang="fr-FR" sz="2400" b="1" dirty="0" smtClean="0">
                <a:solidFill>
                  <a:schemeClr val="tx1"/>
                </a:solidFill>
                <a:latin typeface="Times New Roman" panose="02020603050405020304" pitchFamily="18" charset="0"/>
                <a:cs typeface="Times New Roman" panose="02020603050405020304" pitchFamily="18" charset="0"/>
              </a:rPr>
              <a:t>EC</a:t>
            </a:r>
            <a:r>
              <a:rPr lang="fr-FR" sz="2400" dirty="0" smtClean="0">
                <a:solidFill>
                  <a:schemeClr val="tx1"/>
                </a:solidFill>
                <a:latin typeface="Times New Roman" panose="02020603050405020304" pitchFamily="18" charset="0"/>
                <a:cs typeface="Times New Roman" panose="02020603050405020304" pitchFamily="18" charset="0"/>
              </a:rPr>
              <a:t>):</a:t>
            </a:r>
            <a:endParaRPr lang="fr-FR" sz="2400" dirty="0">
              <a:solidFill>
                <a:schemeClr val="tx1"/>
              </a:solidFill>
              <a:latin typeface="Times New Roman" panose="02020603050405020304" pitchFamily="18" charset="0"/>
              <a:cs typeface="Times New Roman" panose="02020603050405020304" pitchFamily="18" charset="0"/>
            </a:endParaRPr>
          </a:p>
        </p:txBody>
      </p:sp>
      <p:sp>
        <p:nvSpPr>
          <p:cNvPr id="25" name="Rectangle 24"/>
          <p:cNvSpPr/>
          <p:nvPr/>
        </p:nvSpPr>
        <p:spPr>
          <a:xfrm>
            <a:off x="5983886" y="691266"/>
            <a:ext cx="2843690" cy="46395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2400" b="1" dirty="0">
                <a:latin typeface="Times New Roman" panose="02020603050405020304" pitchFamily="18" charset="0"/>
                <a:cs typeface="Times New Roman" panose="02020603050405020304" pitchFamily="18" charset="0"/>
              </a:rPr>
              <a:t>5</a:t>
            </a:r>
            <a:r>
              <a:rPr lang="fr-FR" sz="2400" b="1" dirty="0" smtClean="0">
                <a:latin typeface="Times New Roman" panose="02020603050405020304" pitchFamily="18" charset="0"/>
                <a:cs typeface="Times New Roman" panose="02020603050405020304" pitchFamily="18" charset="0"/>
              </a:rPr>
              <a:t>63.70</a:t>
            </a:r>
            <a:r>
              <a:rPr lang="fr-FR" sz="2400" dirty="0" smtClean="0">
                <a:latin typeface="Times New Roman" panose="02020603050405020304" pitchFamily="18" charset="0"/>
                <a:cs typeface="Times New Roman" panose="02020603050405020304" pitchFamily="18" charset="0"/>
              </a:rPr>
              <a:t>   </a:t>
            </a:r>
            <a:r>
              <a:rPr lang="fr-FR" sz="2000" dirty="0" smtClean="0">
                <a:latin typeface="+mj-lt"/>
                <a:cs typeface="Times New Roman" panose="02020603050405020304" pitchFamily="18" charset="0"/>
              </a:rPr>
              <a:t>kW</a:t>
            </a:r>
            <a:endParaRPr lang="fr-FR" sz="2000" dirty="0">
              <a:latin typeface="+mj-lt"/>
              <a:cs typeface="Times New Roman" panose="02020603050405020304" pitchFamily="18" charset="0"/>
            </a:endParaRPr>
          </a:p>
        </p:txBody>
      </p:sp>
      <p:sp>
        <p:nvSpPr>
          <p:cNvPr id="26" name="Rectangle 25"/>
          <p:cNvSpPr/>
          <p:nvPr/>
        </p:nvSpPr>
        <p:spPr>
          <a:xfrm>
            <a:off x="289896" y="4282736"/>
            <a:ext cx="6403612" cy="292388"/>
          </a:xfrm>
          <a:prstGeom prst="rect">
            <a:avLst/>
          </a:prstGeom>
        </p:spPr>
        <p:txBody>
          <a:bodyPr wrap="square">
            <a:spAutoFit/>
          </a:bodyPr>
          <a:lstStyle/>
          <a:p>
            <a:r>
              <a:rPr lang="fr-FR" sz="1300" b="1" dirty="0" smtClean="0"/>
              <a:t>Module </a:t>
            </a:r>
            <a:r>
              <a:rPr lang="fr-FR" sz="1300" b="1" dirty="0"/>
              <a:t>photovoltaïque DIMELSOLAR Mono </a:t>
            </a:r>
            <a:r>
              <a:rPr lang="fr-FR" sz="1300" b="1" dirty="0" smtClean="0"/>
              <a:t>250W / </a:t>
            </a:r>
            <a:r>
              <a:rPr lang="fr-FR" sz="1300" b="1" dirty="0"/>
              <a:t>24V: (2400 × 992×50) mm</a:t>
            </a:r>
          </a:p>
        </p:txBody>
      </p:sp>
      <p:sp>
        <p:nvSpPr>
          <p:cNvPr id="27" name="Rectangle 26"/>
          <p:cNvSpPr/>
          <p:nvPr/>
        </p:nvSpPr>
        <p:spPr>
          <a:xfrm>
            <a:off x="454204" y="5209455"/>
            <a:ext cx="3199658" cy="307777"/>
          </a:xfrm>
          <a:prstGeom prst="rect">
            <a:avLst/>
          </a:prstGeom>
        </p:spPr>
        <p:txBody>
          <a:bodyPr wrap="none">
            <a:spAutoFit/>
          </a:bodyPr>
          <a:lstStyle/>
          <a:p>
            <a:r>
              <a:rPr lang="fr-FR" sz="1400" b="1" dirty="0"/>
              <a:t>Batterie solaire Ouverte 12V/ 110Ah</a:t>
            </a:r>
          </a:p>
        </p:txBody>
      </p:sp>
      <p:sp>
        <p:nvSpPr>
          <p:cNvPr id="19" name="Ellipse 18"/>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36</a:t>
            </a:r>
            <a:endParaRPr lang="fr-FR" sz="2000" dirty="0">
              <a:latin typeface="Times New Roman" panose="02020603050405020304" pitchFamily="18" charset="0"/>
              <a:cs typeface="Times New Roman" panose="02020603050405020304" pitchFamily="18" charset="0"/>
            </a:endParaRPr>
          </a:p>
        </p:txBody>
      </p:sp>
      <p:sp>
        <p:nvSpPr>
          <p:cNvPr id="20" name="Rectangle 19"/>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047085387"/>
      </p:ext>
    </p:extLst>
  </p:cSld>
  <p:clrMapOvr>
    <a:masterClrMapping/>
  </p:clrMapOvr>
  <mc:AlternateContent xmlns:mc="http://schemas.openxmlformats.org/markup-compatibility/2006" xmlns:p14="http://schemas.microsoft.com/office/powerpoint/2010/main">
    <mc:Choice Requires="p14">
      <p:transition spd="slow" p14:dur="175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9" y="836712"/>
            <a:ext cx="8136904" cy="4680520"/>
          </a:xfrm>
          <a:prstGeom prst="rect">
            <a:avLst/>
          </a:prstGeom>
          <a:noFill/>
          <a:ln w="38100">
            <a:solidFill>
              <a:srgbClr val="FFC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23528" y="5733256"/>
            <a:ext cx="8136904" cy="46166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fr-FR" sz="2400" dirty="0">
                <a:solidFill>
                  <a:srgbClr val="FF0000"/>
                </a:solidFill>
              </a:rPr>
              <a:t> Vingt trois millions deux cent vingt mille Dinars Algérien</a:t>
            </a:r>
          </a:p>
        </p:txBody>
      </p:sp>
      <p:sp>
        <p:nvSpPr>
          <p:cNvPr id="5" name="Ellipse 4"/>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38</a:t>
            </a:r>
            <a:endParaRPr lang="fr-FR" sz="2000" dirty="0">
              <a:latin typeface="Times New Roman" panose="02020603050405020304" pitchFamily="18" charset="0"/>
              <a:cs typeface="Times New Roman" panose="02020603050405020304" pitchFamily="18" charset="0"/>
            </a:endParaRPr>
          </a:p>
        </p:txBody>
      </p:sp>
      <p:sp>
        <p:nvSpPr>
          <p:cNvPr id="6" name="Rectangle 5"/>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Titre 1"/>
          <p:cNvSpPr txBox="1">
            <a:spLocks/>
          </p:cNvSpPr>
          <p:nvPr/>
        </p:nvSpPr>
        <p:spPr>
          <a:xfrm>
            <a:off x="323528" y="72007"/>
            <a:ext cx="8136904" cy="620689"/>
          </a:xfrm>
          <a:prstGeom prst="rect">
            <a:avLst/>
          </a:prstGeom>
          <a:solidFill>
            <a:schemeClr val="accent1">
              <a:lumMod val="50000"/>
            </a:schemeClr>
          </a:solidFill>
          <a:ln>
            <a:solidFill>
              <a:schemeClr val="accent2">
                <a:lumMod val="60000"/>
                <a:lumOff val="40000"/>
              </a:schemeClr>
            </a:solidFill>
          </a:ln>
        </p:spPr>
        <p:txBody>
          <a:bodyPr vert="horz" lIns="45720" rIns="45720" anchor="ctr">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lvl1pPr algn="l" rtl="0" eaLnBrk="1" latinLnBrk="0" hangingPunct="1">
              <a:spcBef>
                <a:spcPct val="0"/>
              </a:spcBef>
              <a:buNone/>
              <a:defRPr kumimoji="0" sz="4600" kern="1200">
                <a:solidFill>
                  <a:schemeClr val="tx1"/>
                </a:solidFill>
                <a:latin typeface="+mj-lt"/>
                <a:ea typeface="+mj-ea"/>
                <a:cs typeface="+mj-cs"/>
              </a:defRPr>
            </a:lvl1pPr>
          </a:lstStyle>
          <a:p>
            <a:r>
              <a:rPr lang="fr-FR" sz="3200" b="1" dirty="0">
                <a:ln/>
                <a:solidFill>
                  <a:srgbClr val="00B0F0"/>
                </a:solidFill>
                <a:latin typeface="Times New Roman" panose="02020603050405020304" pitchFamily="18" charset="0"/>
                <a:cs typeface="Times New Roman" panose="02020603050405020304" pitchFamily="18" charset="0"/>
              </a:rPr>
              <a:t>    Bordereaux du prix unitaire PV</a:t>
            </a:r>
            <a:r>
              <a:rPr lang="fr-FR" sz="2400" b="1" dirty="0">
                <a:ln/>
                <a:solidFill>
                  <a:srgbClr val="00B0F0"/>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810179245"/>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1" descr="C:\Users\client\Desktop\MEMOIRE  M2\cas detude\photo\2015-05-14 16.46.3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79913" y="0"/>
            <a:ext cx="5349974" cy="2780928"/>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contenu 2"/>
          <p:cNvSpPr>
            <a:spLocks noGrp="1"/>
          </p:cNvSpPr>
          <p:nvPr>
            <p:ph idx="1"/>
          </p:nvPr>
        </p:nvSpPr>
        <p:spPr>
          <a:xfrm>
            <a:off x="179512" y="1124744"/>
            <a:ext cx="8943106" cy="5278368"/>
          </a:xfrm>
        </p:spPr>
        <p:txBody>
          <a:bodyPr>
            <a:normAutofit fontScale="92500" lnSpcReduction="20000"/>
          </a:bodyPr>
          <a:lstStyle/>
          <a:p>
            <a:pPr marL="0" indent="0">
              <a:buNone/>
            </a:pPr>
            <a:endParaRPr lang="fr-FR" dirty="0" smtClean="0"/>
          </a:p>
          <a:p>
            <a:pPr marL="0" indent="0">
              <a:buNone/>
            </a:pPr>
            <a:endParaRPr lang="fr-FR" dirty="0"/>
          </a:p>
          <a:p>
            <a:pPr marL="0" indent="0">
              <a:buNone/>
            </a:pPr>
            <a:r>
              <a:rPr lang="fr-FR" dirty="0" smtClean="0"/>
              <a:t> </a:t>
            </a:r>
          </a:p>
          <a:p>
            <a:pPr marL="0" indent="0">
              <a:buNone/>
            </a:pPr>
            <a:r>
              <a:rPr lang="fr-FR" dirty="0"/>
              <a:t> </a:t>
            </a:r>
            <a:r>
              <a:rPr lang="fr-FR" dirty="0" smtClean="0"/>
              <a:t>   on </a:t>
            </a:r>
            <a:r>
              <a:rPr lang="fr-FR" dirty="0"/>
              <a:t>peut constater </a:t>
            </a:r>
            <a:endParaRPr lang="fr-FR" dirty="0" smtClean="0"/>
          </a:p>
          <a:p>
            <a:pPr marL="0" indent="0">
              <a:buNone/>
            </a:pPr>
            <a:r>
              <a:rPr lang="fr-FR" dirty="0" smtClean="0"/>
              <a:t>que </a:t>
            </a:r>
            <a:r>
              <a:rPr lang="fr-FR" dirty="0"/>
              <a:t>l’énergie solaire </a:t>
            </a:r>
            <a:r>
              <a:rPr lang="fr-FR" dirty="0" smtClean="0"/>
              <a:t>exploité </a:t>
            </a:r>
            <a:r>
              <a:rPr lang="fr-FR" dirty="0"/>
              <a:t>plus facilement (procédé de transformation) est modulable (suivant les besoins énergétiques) et aussi fiable (risque de panne est quasi nul) </a:t>
            </a:r>
            <a:r>
              <a:rPr lang="fr-FR" dirty="0" smtClean="0"/>
              <a:t>.</a:t>
            </a:r>
            <a:endParaRPr lang="fr-FR" dirty="0"/>
          </a:p>
          <a:p>
            <a:r>
              <a:rPr lang="fr-FR" dirty="0"/>
              <a:t>Avec des avantages </a:t>
            </a:r>
            <a:r>
              <a:rPr lang="fr-FR" dirty="0" smtClean="0"/>
              <a:t>environnementaux importants :</a:t>
            </a:r>
            <a:endParaRPr lang="fr-FR" dirty="0"/>
          </a:p>
          <a:p>
            <a:pPr lvl="1">
              <a:buFont typeface="Wingdings" panose="05000000000000000000" pitchFamily="2" charset="2"/>
              <a:buChar char="Ø"/>
            </a:pPr>
            <a:r>
              <a:rPr lang="fr-FR" dirty="0"/>
              <a:t>	</a:t>
            </a:r>
            <a:r>
              <a:rPr lang="fr-FR" dirty="0">
                <a:solidFill>
                  <a:srgbClr val="00B0F0"/>
                </a:solidFill>
              </a:rPr>
              <a:t>non polluante</a:t>
            </a:r>
            <a:r>
              <a:rPr lang="fr-FR" dirty="0" smtClean="0">
                <a:solidFill>
                  <a:srgbClr val="00B0F0"/>
                </a:solidFill>
              </a:rPr>
              <a:t>.</a:t>
            </a:r>
          </a:p>
          <a:p>
            <a:pPr lvl="1">
              <a:buFont typeface="Wingdings" panose="05000000000000000000" pitchFamily="2" charset="2"/>
              <a:buChar char="Ø"/>
            </a:pPr>
            <a:r>
              <a:rPr lang="fr-FR" dirty="0" smtClean="0">
                <a:solidFill>
                  <a:srgbClr val="00B0F0"/>
                </a:solidFill>
              </a:rPr>
              <a:t>	Silencieuse.</a:t>
            </a:r>
          </a:p>
          <a:p>
            <a:pPr lvl="1">
              <a:buFont typeface="Wingdings" panose="05000000000000000000" pitchFamily="2" charset="2"/>
              <a:buChar char="Ø"/>
            </a:pPr>
            <a:r>
              <a:rPr lang="fr-FR" dirty="0">
                <a:solidFill>
                  <a:srgbClr val="00B0F0"/>
                </a:solidFill>
              </a:rPr>
              <a:t>	pratiquement éternelle (durée de vie du </a:t>
            </a:r>
            <a:r>
              <a:rPr lang="fr-FR" dirty="0" smtClean="0">
                <a:solidFill>
                  <a:srgbClr val="00B0F0"/>
                </a:solidFill>
              </a:rPr>
              <a:t>soleil).</a:t>
            </a:r>
          </a:p>
          <a:p>
            <a:pPr lvl="1">
              <a:buFont typeface="Wingdings" panose="05000000000000000000" pitchFamily="2" charset="2"/>
              <a:buChar char="Ø"/>
            </a:pPr>
            <a:r>
              <a:rPr lang="fr-FR" dirty="0" smtClean="0">
                <a:solidFill>
                  <a:srgbClr val="00B0F0"/>
                </a:solidFill>
              </a:rPr>
              <a:t>	utilisée </a:t>
            </a:r>
            <a:r>
              <a:rPr lang="fr-FR" dirty="0">
                <a:solidFill>
                  <a:srgbClr val="00B0F0"/>
                </a:solidFill>
              </a:rPr>
              <a:t>de manière autonome (pas de gaspillage).</a:t>
            </a:r>
          </a:p>
          <a:p>
            <a:pPr marL="0" indent="0">
              <a:buNone/>
            </a:pPr>
            <a:endParaRPr lang="fr-FR" dirty="0"/>
          </a:p>
        </p:txBody>
      </p:sp>
      <p:sp>
        <p:nvSpPr>
          <p:cNvPr id="4" name="Ellipse 3"/>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39</a:t>
            </a:r>
            <a:endParaRPr lang="fr-FR" sz="2000" dirty="0">
              <a:latin typeface="Times New Roman" panose="02020603050405020304" pitchFamily="18" charset="0"/>
              <a:cs typeface="Times New Roman" panose="02020603050405020304" pitchFamily="18" charset="0"/>
            </a:endParaRPr>
          </a:p>
        </p:txBody>
      </p:sp>
      <p:sp>
        <p:nvSpPr>
          <p:cNvPr id="5" name="Rectangle 4"/>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483063399"/>
      </p:ext>
    </p:extLst>
  </p:cSld>
  <p:clrMapOvr>
    <a:masterClrMapping/>
  </p:clrMapOvr>
  <mc:AlternateContent xmlns:mc="http://schemas.openxmlformats.org/markup-compatibility/2006" xmlns:p14="http://schemas.microsoft.com/office/powerpoint/2010/main">
    <mc:Choice Requires="p14">
      <p:transition spd="slow" p14:dur="1750">
        <p:cover/>
      </p:transition>
    </mc:Choice>
    <mc:Fallback xmlns="">
      <p:transition spd="slow">
        <p:cov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03649" y="522248"/>
            <a:ext cx="4392488" cy="809160"/>
          </a:xfrm>
          <a:prstGeom prst="rect">
            <a:avLst/>
          </a:prstGeom>
        </p:spPr>
        <p:style>
          <a:lnRef idx="0">
            <a:schemeClr val="accent1"/>
          </a:lnRef>
          <a:fillRef idx="1001">
            <a:schemeClr val="lt1"/>
          </a:fillRef>
          <a:effectRef idx="3">
            <a:schemeClr val="accent1"/>
          </a:effectRef>
          <a:fontRef idx="minor">
            <a:schemeClr val="lt1"/>
          </a:fontRef>
        </p:style>
        <p:txBody>
          <a:bodyPr rtlCol="0" anchor="ctr"/>
          <a:lstStyle/>
          <a:p>
            <a:pPr algn="ctr"/>
            <a:endParaRPr lang="fr-FR"/>
          </a:p>
        </p:txBody>
      </p:sp>
      <p:sp>
        <p:nvSpPr>
          <p:cNvPr id="2" name="Titre 1"/>
          <p:cNvSpPr>
            <a:spLocks noGrp="1"/>
          </p:cNvSpPr>
          <p:nvPr>
            <p:ph type="title"/>
          </p:nvPr>
        </p:nvSpPr>
        <p:spPr>
          <a:xfrm>
            <a:off x="1763688" y="185192"/>
            <a:ext cx="5791200" cy="1371600"/>
          </a:xfrm>
        </p:spPr>
        <p:txBody>
          <a:bodyPr/>
          <a:lstStyle/>
          <a:p>
            <a:r>
              <a:rPr lang="fr-FR" cap="none" dirty="0">
                <a:ln w="18000">
                  <a:solidFill>
                    <a:schemeClr val="accent2">
                      <a:satMod val="140000"/>
                    </a:schemeClr>
                  </a:solidFill>
                  <a:prstDash val="solid"/>
                  <a:miter lim="800000"/>
                </a:ln>
                <a:solidFill>
                  <a:srgbClr val="C00000"/>
                </a:solidFill>
                <a:effectLst>
                  <a:outerShdw blurRad="25500" dist="23000" dir="7020000" algn="tl">
                    <a:srgbClr val="000000">
                      <a:alpha val="50000"/>
                    </a:srgbClr>
                  </a:outerShdw>
                </a:effectLst>
              </a:rPr>
              <a:t>Problématique</a:t>
            </a:r>
          </a:p>
        </p:txBody>
      </p:sp>
      <p:sp>
        <p:nvSpPr>
          <p:cNvPr id="3" name="Espace réservé du contenu 2"/>
          <p:cNvSpPr>
            <a:spLocks noGrp="1"/>
          </p:cNvSpPr>
          <p:nvPr>
            <p:ph idx="1"/>
          </p:nvPr>
        </p:nvSpPr>
        <p:spPr>
          <a:xfrm>
            <a:off x="251520" y="1704407"/>
            <a:ext cx="8229600" cy="3020737"/>
          </a:xfrm>
        </p:spPr>
        <p:txBody>
          <a:bodyPr>
            <a:normAutofit lnSpcReduction="10000"/>
          </a:bodyPr>
          <a:lstStyle/>
          <a:p>
            <a:pPr>
              <a:buFont typeface="Wingdings" panose="05000000000000000000" pitchFamily="2" charset="2"/>
              <a:buChar char="Ø"/>
            </a:pPr>
            <a:r>
              <a:rPr lang="fr-FR" dirty="0"/>
              <a:t>	Comment initier le centre Universitaire </a:t>
            </a:r>
          </a:p>
          <a:p>
            <a:pPr marL="0" indent="0">
              <a:buNone/>
            </a:pPr>
            <a:r>
              <a:rPr lang="fr-FR" dirty="0" smtClean="0"/>
              <a:t>d’AIN </a:t>
            </a:r>
            <a:r>
              <a:rPr lang="fr-FR" dirty="0"/>
              <a:t>TEMOUCHENT aux </a:t>
            </a:r>
            <a:r>
              <a:rPr lang="fr-FR" b="1" dirty="0"/>
              <a:t>solutions de l’efficacité </a:t>
            </a:r>
            <a:r>
              <a:rPr lang="fr-FR" b="1" dirty="0" smtClean="0"/>
              <a:t>   énergétique</a:t>
            </a:r>
            <a:r>
              <a:rPr lang="fr-FR" dirty="0" smtClean="0"/>
              <a:t> ?</a:t>
            </a:r>
          </a:p>
          <a:p>
            <a:pPr marL="0" indent="0">
              <a:buNone/>
            </a:pPr>
            <a:endParaRPr lang="fr-FR" dirty="0"/>
          </a:p>
          <a:p>
            <a:pPr>
              <a:buFont typeface="Wingdings" panose="05000000000000000000" pitchFamily="2" charset="2"/>
              <a:buChar char="Ø"/>
            </a:pPr>
            <a:r>
              <a:rPr lang="fr-FR" dirty="0"/>
              <a:t>	Comment orienter le centre universitaire vers une </a:t>
            </a:r>
            <a:r>
              <a:rPr lang="fr-FR" b="1" dirty="0"/>
              <a:t>autonomie énergétique </a:t>
            </a:r>
            <a:r>
              <a:rPr lang="fr-FR" dirty="0"/>
              <a:t>?</a:t>
            </a:r>
          </a:p>
          <a:p>
            <a:endParaRPr lang="fr-FR" dirty="0"/>
          </a:p>
        </p:txBody>
      </p:sp>
      <p:pic>
        <p:nvPicPr>
          <p:cNvPr id="1028" name="Picture 4" descr="http://www.protegez-vous.ca/pages/images/PartenairesSection/ChambreAssuranceDommages/2012_12/porter-plainte_img_335x2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4794" y="4624998"/>
            <a:ext cx="2404186" cy="1794169"/>
          </a:xfrm>
          <a:prstGeom prst="rect">
            <a:avLst/>
          </a:prstGeom>
          <a:noFill/>
          <a:extLst>
            <a:ext uri="{909E8E84-426E-40DD-AFC4-6F175D3DCCD1}">
              <a14:hiddenFill xmlns:a14="http://schemas.microsoft.com/office/drawing/2010/main">
                <a:solidFill>
                  <a:srgbClr val="FFFFFF"/>
                </a:solidFill>
              </a14:hiddenFill>
            </a:ext>
          </a:extLst>
        </p:spPr>
      </p:pic>
      <p:sp>
        <p:nvSpPr>
          <p:cNvPr id="6" name="Ellipse 5"/>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02</a:t>
            </a:r>
            <a:endParaRPr lang="fr-FR" sz="2000" dirty="0">
              <a:latin typeface="Times New Roman" panose="02020603050405020304" pitchFamily="18" charset="0"/>
              <a:cs typeface="Times New Roman" panose="02020603050405020304" pitchFamily="18" charset="0"/>
            </a:endParaRPr>
          </a:p>
        </p:txBody>
      </p:sp>
      <p:sp>
        <p:nvSpPr>
          <p:cNvPr id="7" name="Rectangle 6"/>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375827723"/>
      </p:ext>
    </p:extLst>
  </p:cSld>
  <p:clrMapOvr>
    <a:masterClrMapping/>
  </p:clrMapOvr>
  <mc:AlternateContent xmlns:mc="http://schemas.openxmlformats.org/markup-compatibility/2006" xmlns:p14="http://schemas.microsoft.com/office/powerpoint/2010/main">
    <mc:Choice Requires="p14">
      <p:transition spd="slow" p14:dur="1750">
        <p14:switch dir="r"/>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MASTER PROFESSIONNELLE\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066" y="130388"/>
            <a:ext cx="8757422" cy="6394955"/>
          </a:xfrm>
          <a:prstGeom prst="rect">
            <a:avLst/>
          </a:prstGeom>
          <a:noFill/>
          <a:ln>
            <a:solidFill>
              <a:schemeClr val="accent2">
                <a:lumMod val="60000"/>
                <a:lumOff val="40000"/>
              </a:schemeClr>
            </a:solidFill>
          </a:ln>
          <a:extLst>
            <a:ext uri="{909E8E84-426E-40DD-AFC4-6F175D3DCCD1}">
              <a14:hiddenFill xmlns:a14="http://schemas.microsoft.com/office/drawing/2010/main">
                <a:solidFill>
                  <a:srgbClr val="FFFFFF"/>
                </a:solidFill>
              </a14:hiddenFill>
            </a:ext>
          </a:extLst>
        </p:spPr>
      </p:pic>
      <p:sp>
        <p:nvSpPr>
          <p:cNvPr id="4" name="ZoneTexte 3"/>
          <p:cNvSpPr txBox="1"/>
          <p:nvPr/>
        </p:nvSpPr>
        <p:spPr>
          <a:xfrm>
            <a:off x="2771800" y="4221088"/>
            <a:ext cx="3816424" cy="707886"/>
          </a:xfrm>
          <a:prstGeom prst="rect">
            <a:avLst/>
          </a:prstGeom>
          <a:noFill/>
          <a:ln>
            <a:solidFill>
              <a:srgbClr val="FFFF00"/>
            </a:solidFill>
          </a:ln>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r>
              <a:rPr lang="fr-FR" sz="4000" b="1" dirty="0" smtClean="0">
                <a:ln w="50800"/>
                <a:solidFill>
                  <a:schemeClr val="bg1">
                    <a:shade val="50000"/>
                  </a:schemeClr>
                </a:solidFill>
              </a:rPr>
              <a:t>SOLUTION N°2</a:t>
            </a:r>
            <a:endParaRPr lang="fr-FR" sz="4000" b="1" dirty="0">
              <a:ln w="50800"/>
              <a:solidFill>
                <a:schemeClr val="bg1">
                  <a:shade val="50000"/>
                </a:schemeClr>
              </a:solidFill>
            </a:endParaRPr>
          </a:p>
        </p:txBody>
      </p:sp>
      <p:sp>
        <p:nvSpPr>
          <p:cNvPr id="5" name="Ellipse 4"/>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40</a:t>
            </a:r>
            <a:endParaRPr lang="fr-FR" sz="2000" dirty="0">
              <a:latin typeface="Times New Roman" panose="02020603050405020304" pitchFamily="18" charset="0"/>
              <a:cs typeface="Times New Roman" panose="02020603050405020304" pitchFamily="18" charset="0"/>
            </a:endParaRPr>
          </a:p>
        </p:txBody>
      </p:sp>
      <p:sp>
        <p:nvSpPr>
          <p:cNvPr id="6" name="Rectangle 5"/>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992984255"/>
      </p:ext>
    </p:extLst>
  </p:cSld>
  <p:clrMapOvr>
    <a:masterClrMapping/>
  </p:clrMapOvr>
  <mc:AlternateContent xmlns:mc="http://schemas.openxmlformats.org/markup-compatibility/2006" xmlns:p14="http://schemas.microsoft.com/office/powerpoint/2010/main">
    <mc:Choice Requires="p14">
      <p:transition spd="slow" p14:dur="2750">
        <p14:glitter pattern="hexagon"/>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3789040"/>
            <a:ext cx="3331707" cy="2520280"/>
          </a:xfrm>
          <a:prstGeom prst="roundRect">
            <a:avLst>
              <a:gd name="adj" fmla="val 4167"/>
            </a:avLst>
          </a:prstGeom>
          <a:solidFill>
            <a:srgbClr val="FFFFFF"/>
          </a:solidFill>
          <a:ln w="76200" cap="sq">
            <a:solidFill>
              <a:srgbClr val="00B0F0"/>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pic>
        <p:nvPicPr>
          <p:cNvPr id="18434" name="Picture 2" descr="2015-05-14 16"/>
          <p:cNvPicPr>
            <a:picLocks noChangeAspect="1" noChangeArrowheads="1"/>
          </p:cNvPicPr>
          <p:nvPr/>
        </p:nvPicPr>
        <p:blipFill>
          <a:blip r:embed="rId4" cstate="print">
            <a:lum bright="20000" contrast="20000"/>
            <a:extLst>
              <a:ext uri="{28A0092B-C50C-407E-A947-70E740481C1C}">
                <a14:useLocalDpi xmlns:a14="http://schemas.microsoft.com/office/drawing/2010/main" val="0"/>
              </a:ext>
            </a:extLst>
          </a:blip>
          <a:srcRect/>
          <a:stretch>
            <a:fillRect/>
          </a:stretch>
        </p:blipFill>
        <p:spPr bwMode="auto">
          <a:xfrm>
            <a:off x="153516" y="188640"/>
            <a:ext cx="4850532" cy="3601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8" descr="22"/>
          <p:cNvPicPr>
            <a:picLocks noChangeAspect="1" noChangeArrowheads="1"/>
          </p:cNvPicPr>
          <p:nvPr/>
        </p:nvPicPr>
        <p:blipFill>
          <a:blip r:embed="rId5" cstate="print">
            <a:lum bright="20000" contrast="20000"/>
            <a:extLst>
              <a:ext uri="{28A0092B-C50C-407E-A947-70E740481C1C}">
                <a14:useLocalDpi xmlns:a14="http://schemas.microsoft.com/office/drawing/2010/main" val="0"/>
              </a:ext>
            </a:extLst>
          </a:blip>
          <a:srcRect/>
          <a:stretch>
            <a:fillRect/>
          </a:stretch>
        </p:blipFill>
        <p:spPr bwMode="auto">
          <a:xfrm>
            <a:off x="5071665" y="1023517"/>
            <a:ext cx="4023519" cy="254949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Espace réservé du contenu 2"/>
          <p:cNvSpPr>
            <a:spLocks noGrp="1"/>
          </p:cNvSpPr>
          <p:nvPr>
            <p:ph idx="1"/>
          </p:nvPr>
        </p:nvSpPr>
        <p:spPr>
          <a:xfrm>
            <a:off x="323528" y="281733"/>
            <a:ext cx="8640960" cy="771003"/>
          </a:xfrm>
          <a:solidFill>
            <a:schemeClr val="accent2">
              <a:lumMod val="75000"/>
            </a:schemeClr>
          </a:solidFill>
        </p:spPr>
        <p:txBody>
          <a:bodyPr>
            <a:normAutofit lnSpcReduction="10000"/>
          </a:bodyPr>
          <a:lstStyle/>
          <a:p>
            <a:pPr marL="36576" indent="0">
              <a:buNone/>
            </a:pPr>
            <a:r>
              <a:rPr lang="fr-FR" sz="2400" dirty="0"/>
              <a:t> </a:t>
            </a:r>
            <a:r>
              <a:rPr lang="fr-FR" sz="2400" b="1" dirty="0"/>
              <a:t>L’installation du  pavé générateur d’énergie  (</a:t>
            </a:r>
            <a:r>
              <a:rPr lang="fr-FR" sz="2400" dirty="0"/>
              <a:t>Piézoélectrique</a:t>
            </a:r>
            <a:r>
              <a:rPr lang="fr-FR" sz="2400" b="1" dirty="0"/>
              <a:t>) </a:t>
            </a:r>
            <a:r>
              <a:rPr lang="fr-FR" sz="2400" b="1" dirty="0" smtClean="0"/>
              <a:t>Au </a:t>
            </a:r>
            <a:r>
              <a:rPr lang="fr-FR" sz="2400" b="1" dirty="0"/>
              <a:t>niveau de </a:t>
            </a:r>
            <a:r>
              <a:rPr lang="fr-FR" sz="2400" b="1" dirty="0" smtClean="0"/>
              <a:t>l’Entrée </a:t>
            </a:r>
            <a:r>
              <a:rPr lang="fr-FR" sz="2400" b="1" dirty="0"/>
              <a:t>principale du </a:t>
            </a:r>
            <a:r>
              <a:rPr lang="fr-FR" sz="2400" b="1" dirty="0" smtClean="0"/>
              <a:t>CUAT: </a:t>
            </a:r>
            <a:endParaRPr lang="fr-FR" sz="2400" b="1" dirty="0"/>
          </a:p>
        </p:txBody>
      </p:sp>
      <p:pic>
        <p:nvPicPr>
          <p:cNvPr id="18436" name="Picture 4" descr="C:\Users\archi-amine\Desktop\Tiles.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838" y="3789040"/>
            <a:ext cx="4869210" cy="2613787"/>
          </a:xfrm>
          <a:prstGeom prst="rect">
            <a:avLst/>
          </a:prstGeom>
          <a:noFill/>
          <a:ln>
            <a:solidFill>
              <a:schemeClr val="tx1">
                <a:lumMod val="95000"/>
              </a:schemeClr>
            </a:solidFill>
          </a:ln>
          <a:extLst>
            <a:ext uri="{909E8E84-426E-40DD-AFC4-6F175D3DCCD1}">
              <a14:hiddenFill xmlns:a14="http://schemas.microsoft.com/office/drawing/2010/main">
                <a:solidFill>
                  <a:srgbClr val="FFFFFF"/>
                </a:solidFill>
              </a14:hiddenFill>
            </a:ext>
          </a:extLst>
        </p:spPr>
      </p:pic>
      <p:sp>
        <p:nvSpPr>
          <p:cNvPr id="11" name="Flèche vers le bas 10"/>
          <p:cNvSpPr/>
          <p:nvPr/>
        </p:nvSpPr>
        <p:spPr>
          <a:xfrm>
            <a:off x="6804248" y="2924944"/>
            <a:ext cx="432048" cy="1048472"/>
          </a:xfrm>
          <a:prstGeom prst="downArrow">
            <a:avLst/>
          </a:prstGeom>
          <a:solidFill>
            <a:srgbClr val="C00000"/>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a:solidFill>
                <a:srgbClr val="C00000"/>
              </a:solidFill>
            </a:endParaRPr>
          </a:p>
        </p:txBody>
      </p:sp>
      <p:sp>
        <p:nvSpPr>
          <p:cNvPr id="13" name="Flèche vers le bas 12"/>
          <p:cNvSpPr/>
          <p:nvPr/>
        </p:nvSpPr>
        <p:spPr>
          <a:xfrm rot="16200000">
            <a:off x="4573480" y="5443745"/>
            <a:ext cx="468439" cy="1047461"/>
          </a:xfrm>
          <a:prstGeom prst="downArrow">
            <a:avLst/>
          </a:prstGeom>
          <a:solidFill>
            <a:srgbClr val="C00000"/>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a:solidFill>
                <a:srgbClr val="C00000"/>
              </a:solidFill>
            </a:endParaRPr>
          </a:p>
        </p:txBody>
      </p:sp>
      <p:sp>
        <p:nvSpPr>
          <p:cNvPr id="9" name="Ellipse 8"/>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41</a:t>
            </a:r>
            <a:endParaRPr lang="fr-FR" sz="2000" dirty="0">
              <a:latin typeface="Times New Roman" panose="02020603050405020304" pitchFamily="18" charset="0"/>
              <a:cs typeface="Times New Roman" panose="02020603050405020304" pitchFamily="18" charset="0"/>
            </a:endParaRPr>
          </a:p>
        </p:txBody>
      </p:sp>
      <p:sp>
        <p:nvSpPr>
          <p:cNvPr id="10" name="Rectangle 9"/>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07706022"/>
      </p:ext>
    </p:extLst>
  </p:cSld>
  <p:clrMapOvr>
    <a:masterClrMapping/>
  </p:clrMapOvr>
  <mc:AlternateContent xmlns:mc="http://schemas.openxmlformats.org/markup-compatibility/2006" xmlns:p14="http://schemas.microsoft.com/office/powerpoint/2010/main">
    <mc:Choice Requires="p14">
      <p:transition spd="slow" p14:dur="1750">
        <p14:prism isInverted="1"/>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26670" y="125760"/>
            <a:ext cx="7239000" cy="1143000"/>
          </a:xfrm>
          <a:ln>
            <a:noFill/>
          </a:ln>
        </p:spPr>
        <p:txBody>
          <a:bodyPr/>
          <a:lstStyle/>
          <a:p>
            <a:r>
              <a:rPr lang="fr-FR" b="1" dirty="0" smtClean="0">
                <a:ln w="24500" cmpd="dbl">
                  <a:solidFill>
                    <a:schemeClr val="accent2">
                      <a:shade val="85000"/>
                      <a:satMod val="155000"/>
                    </a:schemeClr>
                  </a:solidFill>
                  <a:prstDash val="solid"/>
                  <a:miter lim="800000"/>
                </a:ln>
                <a:solidFill>
                  <a:srgbClr val="7030A0"/>
                </a:solidFill>
                <a:effectLst>
                  <a:outerShdw blurRad="38100" dist="38100" dir="7020000" algn="tl">
                    <a:srgbClr val="000000">
                      <a:alpha val="35000"/>
                    </a:srgbClr>
                  </a:outerShdw>
                </a:effectLst>
              </a:rPr>
              <a:t>OBJECTIF D’ÉTUDE. </a:t>
            </a:r>
            <a:endParaRPr lang="fr-FR" b="1" dirty="0">
              <a:ln w="24500" cmpd="dbl">
                <a:solidFill>
                  <a:schemeClr val="accent2">
                    <a:shade val="85000"/>
                    <a:satMod val="155000"/>
                  </a:schemeClr>
                </a:solidFill>
                <a:prstDash val="solid"/>
                <a:miter lim="800000"/>
              </a:ln>
              <a:solidFill>
                <a:srgbClr val="7030A0"/>
              </a:solidFill>
              <a:effectLst>
                <a:outerShdw blurRad="38100" dist="38100" dir="7020000" algn="tl">
                  <a:srgbClr val="000000">
                    <a:alpha val="35000"/>
                  </a:srgbClr>
                </a:outerShdw>
              </a:effectLst>
            </a:endParaRPr>
          </a:p>
        </p:txBody>
      </p:sp>
      <p:sp>
        <p:nvSpPr>
          <p:cNvPr id="3" name="Espace réservé du contenu 2"/>
          <p:cNvSpPr>
            <a:spLocks noGrp="1"/>
          </p:cNvSpPr>
          <p:nvPr>
            <p:ph idx="1"/>
          </p:nvPr>
        </p:nvSpPr>
        <p:spPr>
          <a:xfrm>
            <a:off x="395536" y="1124744"/>
            <a:ext cx="8856984" cy="2044824"/>
          </a:xfrm>
        </p:spPr>
        <p:txBody>
          <a:bodyPr>
            <a:noAutofit/>
          </a:bodyPr>
          <a:lstStyle/>
          <a:p>
            <a:pPr marL="36576" indent="0">
              <a:buNone/>
            </a:pPr>
            <a:r>
              <a:rPr lang="fr-FR" sz="2800" dirty="0" smtClean="0"/>
              <a:t>        L'objectif  de notre étude est </a:t>
            </a:r>
            <a:r>
              <a:rPr lang="fr-FR" sz="2800" dirty="0"/>
              <a:t>le développement  de CUAT, avec la mise en œuvre d’un système de production d’énergie propre, c’est l'énergie piézoélectrique au niveau de </a:t>
            </a:r>
            <a:r>
              <a:rPr lang="fr-FR" sz="2800" dirty="0" smtClean="0"/>
              <a:t>l’entrée </a:t>
            </a:r>
            <a:r>
              <a:rPr lang="fr-FR" sz="2800" dirty="0"/>
              <a:t>principale destiné à</a:t>
            </a:r>
            <a:r>
              <a:rPr lang="fr-FR" sz="2800" dirty="0" smtClean="0"/>
              <a:t> l’éclairage extérieur.</a:t>
            </a:r>
            <a:endParaRPr lang="fr-FR" sz="2800" dirty="0"/>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979" y="3720306"/>
            <a:ext cx="2509837" cy="223224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8434" name="Image 14" descr="https://fbcdn-sphotos-h-a.akamaihd.net/hphotos-ak-xfa1/v/t1.0-9/10610870_372849189560127_5836301552332465030_n.jpg?oh=494b2761010bed8803cb9752361f339b&amp;oe=55DBF071&amp;__gda__=1440216647_5b160ee087118d45cef884d06afac2b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3768" y="3965407"/>
            <a:ext cx="3096344" cy="241592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8435" name="Picture 3" descr="2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93617" y="3885511"/>
            <a:ext cx="2782838" cy="249581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7" name="Ellipse 6"/>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42</a:t>
            </a:r>
            <a:endParaRPr lang="fr-FR" sz="2000" dirty="0">
              <a:latin typeface="Times New Roman" panose="02020603050405020304" pitchFamily="18" charset="0"/>
              <a:cs typeface="Times New Roman" panose="02020603050405020304" pitchFamily="18" charset="0"/>
            </a:endParaRPr>
          </a:p>
        </p:txBody>
      </p:sp>
      <p:sp>
        <p:nvSpPr>
          <p:cNvPr id="8" name="Rectangle 7"/>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16430497"/>
      </p:ext>
    </p:extLst>
  </p:cSld>
  <p:clrMapOvr>
    <a:masterClrMapping/>
  </p:clrMapOvr>
  <mc:AlternateContent xmlns:mc="http://schemas.openxmlformats.org/markup-compatibility/2006" xmlns:p14="http://schemas.microsoft.com/office/powerpoint/2010/main">
    <mc:Choice Requires="p14">
      <p:transition spd="slow" p14:dur="2000">
        <p14:prism isInverted="1"/>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Image 6" descr="C:\Users\protech\Desktop\piézoélectrique\powerleap_piezo.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3561" t="6383" r="4903" b="4256"/>
          <a:stretch>
            <a:fillRect/>
          </a:stretch>
        </p:blipFill>
        <p:spPr bwMode="auto">
          <a:xfrm>
            <a:off x="4427984" y="1159932"/>
            <a:ext cx="4536504" cy="4501316"/>
          </a:xfrm>
          <a:prstGeom prst="rect">
            <a:avLst/>
          </a:prstGeom>
          <a:noFill/>
          <a:ln w="41275">
            <a:solidFill>
              <a:srgbClr val="0000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Rectangle 1"/>
          <p:cNvSpPr/>
          <p:nvPr/>
        </p:nvSpPr>
        <p:spPr>
          <a:xfrm>
            <a:off x="323528" y="385500"/>
            <a:ext cx="5616624" cy="523220"/>
          </a:xfrm>
          <a:prstGeom prst="rect">
            <a:avLst/>
          </a:prstGeom>
          <a:solidFill>
            <a:schemeClr val="accent2">
              <a:lumMod val="75000"/>
            </a:schemeClr>
          </a:solid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r-FR" sz="2800" b="1" cap="all" dirty="0">
                <a:ln w="0"/>
                <a:solidFill>
                  <a:schemeClr val="tx1">
                    <a:lumMod val="95000"/>
                  </a:schemeClr>
                </a:solidFill>
                <a:effectLst>
                  <a:reflection blurRad="12700" stA="50000" endPos="50000" dist="5000" dir="5400000" sy="-100000" rotWithShape="0"/>
                </a:effectLst>
              </a:rPr>
              <a:t>schéma de principe :</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755" y="1125760"/>
            <a:ext cx="3998913" cy="4535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Ellipse 6"/>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43</a:t>
            </a:r>
            <a:endParaRPr lang="fr-FR" sz="2000" dirty="0">
              <a:latin typeface="Times New Roman" panose="02020603050405020304" pitchFamily="18" charset="0"/>
              <a:cs typeface="Times New Roman" panose="02020603050405020304" pitchFamily="18" charset="0"/>
            </a:endParaRPr>
          </a:p>
        </p:txBody>
      </p:sp>
      <p:sp>
        <p:nvSpPr>
          <p:cNvPr id="8" name="Rectangle 7"/>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594067444"/>
      </p:ext>
    </p:extLst>
  </p:cSld>
  <p:clrMapOvr>
    <a:masterClrMapping/>
  </p:clrMapOvr>
  <mc:AlternateContent xmlns:mc="http://schemas.openxmlformats.org/markup-compatibility/2006" xmlns:p14="http://schemas.microsoft.com/office/powerpoint/2010/main">
    <mc:Choice Requires="p14">
      <p:transition spd="slow" p14:dur="2000">
        <p14:prism isInverted="1"/>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07504" y="404664"/>
            <a:ext cx="8856984" cy="5976664"/>
          </a:xfrm>
          <a:prstGeom prst="rect">
            <a:avLst/>
          </a:prstGeom>
          <a:solidFill>
            <a:schemeClr val="bg2">
              <a:lumMod val="50000"/>
            </a:schemeClr>
          </a:solidFill>
          <a:ln>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8" name="Rectangle 17"/>
          <p:cNvSpPr/>
          <p:nvPr/>
        </p:nvSpPr>
        <p:spPr>
          <a:xfrm>
            <a:off x="343424" y="2448871"/>
            <a:ext cx="5164680" cy="461665"/>
          </a:xfrm>
          <a:prstGeom prst="rect">
            <a:avLst/>
          </a:prstGeom>
          <a:solidFill>
            <a:schemeClr val="accent4">
              <a:lumMod val="5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r>
              <a:rPr lang="fr-FR" sz="2400" dirty="0" smtClean="0">
                <a:solidFill>
                  <a:schemeClr val="tx1"/>
                </a:solidFill>
                <a:latin typeface="Times New Roman" panose="02020603050405020304" pitchFamily="18" charset="0"/>
                <a:cs typeface="Times New Roman" panose="02020603050405020304" pitchFamily="18" charset="0"/>
              </a:rPr>
              <a:t>Nombre des Paves nécessaire: </a:t>
            </a:r>
            <a:endParaRPr lang="fr-FR" sz="2400" dirty="0">
              <a:solidFill>
                <a:schemeClr val="tx1"/>
              </a:solidFill>
              <a:latin typeface="Times New Roman" panose="02020603050405020304" pitchFamily="18" charset="0"/>
              <a:cs typeface="Times New Roman" panose="02020603050405020304" pitchFamily="18" charset="0"/>
            </a:endParaRPr>
          </a:p>
        </p:txBody>
      </p:sp>
      <p:sp>
        <p:nvSpPr>
          <p:cNvPr id="19" name="Rectangle 18"/>
          <p:cNvSpPr/>
          <p:nvPr/>
        </p:nvSpPr>
        <p:spPr>
          <a:xfrm>
            <a:off x="5973389" y="2421846"/>
            <a:ext cx="2782179" cy="461665"/>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fr-FR" sz="2400" dirty="0" smtClean="0"/>
              <a:t>113 </a:t>
            </a:r>
            <a:r>
              <a:rPr lang="fr-FR" sz="1600" dirty="0" smtClean="0"/>
              <a:t>PAVES</a:t>
            </a:r>
            <a:endParaRPr lang="fr-FR" sz="1100" dirty="0"/>
          </a:p>
        </p:txBody>
      </p:sp>
      <p:sp>
        <p:nvSpPr>
          <p:cNvPr id="20" name="Rectangle 19"/>
          <p:cNvSpPr/>
          <p:nvPr/>
        </p:nvSpPr>
        <p:spPr>
          <a:xfrm>
            <a:off x="323527" y="3907757"/>
            <a:ext cx="5184576" cy="461665"/>
          </a:xfrm>
          <a:prstGeom prst="rect">
            <a:avLst/>
          </a:prstGeom>
          <a:solidFill>
            <a:schemeClr val="accent4">
              <a:lumMod val="5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r>
              <a:rPr lang="fr-FR" sz="2400" dirty="0">
                <a:solidFill>
                  <a:schemeClr val="tx1"/>
                </a:solidFill>
                <a:latin typeface="Times New Roman" panose="02020603050405020304" pitchFamily="18" charset="0"/>
                <a:cs typeface="Times New Roman" panose="02020603050405020304" pitchFamily="18" charset="0"/>
              </a:rPr>
              <a:t>N</a:t>
            </a:r>
            <a:r>
              <a:rPr lang="fr-FR" sz="2400" dirty="0" smtClean="0">
                <a:solidFill>
                  <a:schemeClr val="tx1"/>
                </a:solidFill>
                <a:latin typeface="Times New Roman" panose="02020603050405020304" pitchFamily="18" charset="0"/>
                <a:cs typeface="Times New Roman" panose="02020603050405020304" pitchFamily="18" charset="0"/>
              </a:rPr>
              <a:t>ombre </a:t>
            </a:r>
            <a:r>
              <a:rPr lang="fr-FR" sz="2400" dirty="0">
                <a:solidFill>
                  <a:schemeClr val="tx1"/>
                </a:solidFill>
                <a:latin typeface="Times New Roman" panose="02020603050405020304" pitchFamily="18" charset="0"/>
                <a:cs typeface="Times New Roman" panose="02020603050405020304" pitchFamily="18" charset="0"/>
              </a:rPr>
              <a:t>des Batteries  </a:t>
            </a:r>
            <a:r>
              <a:rPr lang="fr-FR" sz="2400" dirty="0" smtClean="0">
                <a:solidFill>
                  <a:schemeClr val="tx1"/>
                </a:solidFill>
                <a:latin typeface="Times New Roman" panose="02020603050405020304" pitchFamily="18" charset="0"/>
                <a:cs typeface="Times New Roman" panose="02020603050405020304" pitchFamily="18" charset="0"/>
              </a:rPr>
              <a:t>nécessaire: </a:t>
            </a:r>
            <a:endParaRPr lang="fr-FR" sz="2400" dirty="0">
              <a:solidFill>
                <a:schemeClr val="tx1"/>
              </a:solidFill>
              <a:latin typeface="Times New Roman" panose="02020603050405020304" pitchFamily="18" charset="0"/>
              <a:cs typeface="Times New Roman" panose="02020603050405020304" pitchFamily="18" charset="0"/>
            </a:endParaRPr>
          </a:p>
        </p:txBody>
      </p:sp>
      <p:sp>
        <p:nvSpPr>
          <p:cNvPr id="21" name="Rectangle 20"/>
          <p:cNvSpPr/>
          <p:nvPr/>
        </p:nvSpPr>
        <p:spPr>
          <a:xfrm>
            <a:off x="5966284" y="3903439"/>
            <a:ext cx="2782180" cy="463451"/>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fr-FR" sz="2400" dirty="0" smtClean="0"/>
              <a:t>      </a:t>
            </a:r>
            <a:r>
              <a:rPr lang="fr-FR" sz="2400" b="1" dirty="0" smtClean="0"/>
              <a:t> 189  </a:t>
            </a:r>
            <a:r>
              <a:rPr lang="fr-FR" sz="1600" dirty="0" smtClean="0"/>
              <a:t>BATTERIES</a:t>
            </a:r>
            <a:endParaRPr lang="fr-FR" sz="1600" dirty="0"/>
          </a:p>
        </p:txBody>
      </p:sp>
      <p:sp>
        <p:nvSpPr>
          <p:cNvPr id="22" name="Rectangle 21"/>
          <p:cNvSpPr/>
          <p:nvPr/>
        </p:nvSpPr>
        <p:spPr>
          <a:xfrm>
            <a:off x="317152" y="5343599"/>
            <a:ext cx="5190951" cy="461665"/>
          </a:xfrm>
          <a:prstGeom prst="rect">
            <a:avLst/>
          </a:prstGeom>
          <a:solidFill>
            <a:schemeClr val="accent4">
              <a:lumMod val="5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r>
              <a:rPr lang="fr-FR" sz="2400" dirty="0" smtClean="0">
                <a:solidFill>
                  <a:schemeClr val="tx1"/>
                </a:solidFill>
                <a:latin typeface="Times New Roman" panose="02020603050405020304" pitchFamily="18" charset="0"/>
                <a:cs typeface="Times New Roman" panose="02020603050405020304" pitchFamily="18" charset="0"/>
              </a:rPr>
              <a:t>Puissance onduleur: </a:t>
            </a:r>
            <a:endParaRPr lang="fr-FR" sz="2400" dirty="0">
              <a:solidFill>
                <a:schemeClr val="tx1"/>
              </a:solidFill>
              <a:latin typeface="Times New Roman" panose="02020603050405020304" pitchFamily="18" charset="0"/>
              <a:cs typeface="Times New Roman" panose="02020603050405020304" pitchFamily="18" charset="0"/>
            </a:endParaRPr>
          </a:p>
        </p:txBody>
      </p:sp>
      <p:sp>
        <p:nvSpPr>
          <p:cNvPr id="23" name="Rectangle 22"/>
          <p:cNvSpPr/>
          <p:nvPr/>
        </p:nvSpPr>
        <p:spPr>
          <a:xfrm>
            <a:off x="5947117" y="5343599"/>
            <a:ext cx="2820514" cy="461665"/>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fr-FR" sz="2400" b="1" dirty="0" smtClean="0"/>
              <a:t>       </a:t>
            </a:r>
            <a:r>
              <a:rPr lang="fr-FR" sz="2400" dirty="0" smtClean="0"/>
              <a:t>125125  </a:t>
            </a:r>
            <a:r>
              <a:rPr lang="fr-FR" sz="2000" dirty="0" smtClean="0"/>
              <a:t>w</a:t>
            </a:r>
            <a:endParaRPr lang="fr-FR" sz="2000" dirty="0"/>
          </a:p>
        </p:txBody>
      </p:sp>
      <p:sp>
        <p:nvSpPr>
          <p:cNvPr id="24" name="Rectangle 23"/>
          <p:cNvSpPr/>
          <p:nvPr/>
        </p:nvSpPr>
        <p:spPr>
          <a:xfrm>
            <a:off x="382196" y="764704"/>
            <a:ext cx="5125908" cy="830997"/>
          </a:xfrm>
          <a:prstGeom prst="rect">
            <a:avLst/>
          </a:prstGeom>
          <a:solidFill>
            <a:schemeClr val="accent3">
              <a:lumMod val="5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fr-FR" sz="2400" dirty="0" smtClean="0">
                <a:solidFill>
                  <a:schemeClr val="tx1"/>
                </a:solidFill>
                <a:latin typeface="Times New Roman" panose="02020603050405020304" pitchFamily="18" charset="0"/>
                <a:cs typeface="Times New Roman" panose="02020603050405020304" pitchFamily="18" charset="0"/>
              </a:rPr>
              <a:t>Energie journalière moyenne</a:t>
            </a:r>
            <a:r>
              <a:rPr lang="fr-FR" sz="2400" dirty="0">
                <a:solidFill>
                  <a:schemeClr val="tx1"/>
                </a:solidFill>
                <a:latin typeface="Times New Roman" panose="02020603050405020304" pitchFamily="18" charset="0"/>
                <a:cs typeface="Times New Roman" panose="02020603050405020304" pitchFamily="18" charset="0"/>
              </a:rPr>
              <a:t> </a:t>
            </a:r>
            <a:endParaRPr lang="fr-FR" sz="2400" dirty="0" smtClean="0">
              <a:solidFill>
                <a:schemeClr val="tx1"/>
              </a:solidFill>
              <a:latin typeface="Times New Roman" panose="02020603050405020304" pitchFamily="18" charset="0"/>
              <a:cs typeface="Times New Roman" panose="02020603050405020304" pitchFamily="18" charset="0"/>
            </a:endParaRPr>
          </a:p>
          <a:p>
            <a:pPr algn="ctr"/>
            <a:r>
              <a:rPr lang="fr-FR" sz="2400" dirty="0" smtClean="0">
                <a:solidFill>
                  <a:schemeClr val="tx1"/>
                </a:solidFill>
                <a:latin typeface="Times New Roman" panose="02020603050405020304" pitchFamily="18" charset="0"/>
                <a:cs typeface="Times New Roman" panose="02020603050405020304" pitchFamily="18" charset="0"/>
              </a:rPr>
              <a:t>(</a:t>
            </a:r>
            <a:r>
              <a:rPr lang="fr-FR" sz="2400" b="1" dirty="0" smtClean="0">
                <a:solidFill>
                  <a:schemeClr val="tx1"/>
                </a:solidFill>
                <a:latin typeface="Times New Roman" panose="02020603050405020304" pitchFamily="18" charset="0"/>
                <a:cs typeface="Times New Roman" panose="02020603050405020304" pitchFamily="18" charset="0"/>
              </a:rPr>
              <a:t>EJM</a:t>
            </a:r>
            <a:r>
              <a:rPr lang="fr-FR" sz="2400" dirty="0" smtClean="0">
                <a:solidFill>
                  <a:schemeClr val="tx1"/>
                </a:solidFill>
                <a:latin typeface="Times New Roman" panose="02020603050405020304" pitchFamily="18" charset="0"/>
                <a:cs typeface="Times New Roman" panose="02020603050405020304" pitchFamily="18" charset="0"/>
              </a:rPr>
              <a:t>)ou(</a:t>
            </a:r>
            <a:r>
              <a:rPr lang="fr-FR" sz="2400" b="1" dirty="0" smtClean="0">
                <a:solidFill>
                  <a:schemeClr val="tx1"/>
                </a:solidFill>
                <a:latin typeface="Times New Roman" panose="02020603050405020304" pitchFamily="18" charset="0"/>
                <a:cs typeface="Times New Roman" panose="02020603050405020304" pitchFamily="18" charset="0"/>
              </a:rPr>
              <a:t>EC</a:t>
            </a:r>
            <a:r>
              <a:rPr lang="fr-FR" sz="2400" dirty="0" smtClean="0">
                <a:solidFill>
                  <a:schemeClr val="tx1"/>
                </a:solidFill>
                <a:latin typeface="Times New Roman" panose="02020603050405020304" pitchFamily="18" charset="0"/>
                <a:cs typeface="Times New Roman" panose="02020603050405020304" pitchFamily="18" charset="0"/>
              </a:rPr>
              <a:t>):</a:t>
            </a:r>
            <a:endParaRPr lang="fr-FR" sz="2400" dirty="0">
              <a:solidFill>
                <a:schemeClr val="tx1"/>
              </a:solidFill>
              <a:latin typeface="Times New Roman" panose="02020603050405020304" pitchFamily="18" charset="0"/>
              <a:cs typeface="Times New Roman" panose="02020603050405020304" pitchFamily="18" charset="0"/>
            </a:endParaRPr>
          </a:p>
        </p:txBody>
      </p:sp>
      <p:sp>
        <p:nvSpPr>
          <p:cNvPr id="25" name="Rectangle 24"/>
          <p:cNvSpPr/>
          <p:nvPr/>
        </p:nvSpPr>
        <p:spPr>
          <a:xfrm>
            <a:off x="5911878" y="1090215"/>
            <a:ext cx="2843690" cy="46395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2400" b="1" dirty="0" smtClean="0">
                <a:latin typeface="Times New Roman" panose="02020603050405020304" pitchFamily="18" charset="0"/>
                <a:cs typeface="Times New Roman" panose="02020603050405020304" pitchFamily="18" charset="0"/>
              </a:rPr>
              <a:t>113.750    </a:t>
            </a:r>
            <a:r>
              <a:rPr lang="fr-FR" sz="2400" b="1" dirty="0" err="1" smtClean="0">
                <a:latin typeface="Times New Roman" panose="02020603050405020304" pitchFamily="18" charset="0"/>
                <a:cs typeface="Times New Roman" panose="02020603050405020304" pitchFamily="18" charset="0"/>
              </a:rPr>
              <a:t>kW.h</a:t>
            </a:r>
            <a:r>
              <a:rPr lang="fr-FR" sz="2400" dirty="0" smtClean="0">
                <a:latin typeface="Times New Roman" panose="02020603050405020304" pitchFamily="18" charset="0"/>
                <a:cs typeface="Times New Roman" panose="02020603050405020304" pitchFamily="18" charset="0"/>
              </a:rPr>
              <a:t>   </a:t>
            </a:r>
            <a:endParaRPr lang="fr-FR" sz="2000" dirty="0">
              <a:latin typeface="+mj-lt"/>
              <a:cs typeface="Times New Roman" panose="02020603050405020304" pitchFamily="18" charset="0"/>
            </a:endParaRPr>
          </a:p>
        </p:txBody>
      </p:sp>
      <p:sp>
        <p:nvSpPr>
          <p:cNvPr id="26" name="Rectangle 25"/>
          <p:cNvSpPr/>
          <p:nvPr/>
        </p:nvSpPr>
        <p:spPr>
          <a:xfrm>
            <a:off x="328628" y="2935977"/>
            <a:ext cx="6403612" cy="292388"/>
          </a:xfrm>
          <a:prstGeom prst="rect">
            <a:avLst/>
          </a:prstGeom>
        </p:spPr>
        <p:txBody>
          <a:bodyPr wrap="square">
            <a:spAutoFit/>
          </a:bodyPr>
          <a:lstStyle/>
          <a:p>
            <a:r>
              <a:rPr lang="fr-FR" sz="1300" b="1" dirty="0" smtClean="0"/>
              <a:t>Module PAVE GENERATUR D’ENRGIE 5.5 W / </a:t>
            </a:r>
            <a:r>
              <a:rPr lang="fr-FR" sz="1300" b="1" dirty="0"/>
              <a:t>24V: </a:t>
            </a:r>
            <a:r>
              <a:rPr lang="fr-FR" sz="1300" b="1" dirty="0" smtClean="0"/>
              <a:t>(1000 </a:t>
            </a:r>
            <a:r>
              <a:rPr lang="fr-FR" sz="1300" b="1" dirty="0"/>
              <a:t>× </a:t>
            </a:r>
            <a:r>
              <a:rPr lang="fr-FR" sz="1300" b="1" dirty="0" smtClean="0"/>
              <a:t>1000×80) </a:t>
            </a:r>
            <a:r>
              <a:rPr lang="fr-FR" sz="1300" b="1" dirty="0"/>
              <a:t>mm</a:t>
            </a:r>
          </a:p>
        </p:txBody>
      </p:sp>
      <p:sp>
        <p:nvSpPr>
          <p:cNvPr id="27" name="Rectangle 26"/>
          <p:cNvSpPr/>
          <p:nvPr/>
        </p:nvSpPr>
        <p:spPr>
          <a:xfrm>
            <a:off x="382196" y="4345359"/>
            <a:ext cx="2550185" cy="307777"/>
          </a:xfrm>
          <a:prstGeom prst="rect">
            <a:avLst/>
          </a:prstGeom>
        </p:spPr>
        <p:txBody>
          <a:bodyPr wrap="none">
            <a:spAutoFit/>
          </a:bodyPr>
          <a:lstStyle/>
          <a:p>
            <a:r>
              <a:rPr lang="fr-FR" sz="1400" b="1" dirty="0"/>
              <a:t>Batterie </a:t>
            </a:r>
            <a:r>
              <a:rPr lang="fr-FR" sz="1400" b="1" dirty="0" smtClean="0"/>
              <a:t>Ouverte </a:t>
            </a:r>
            <a:r>
              <a:rPr lang="fr-FR" sz="1400" b="1" dirty="0"/>
              <a:t>12V/ 110Ah</a:t>
            </a:r>
          </a:p>
        </p:txBody>
      </p:sp>
      <p:sp>
        <p:nvSpPr>
          <p:cNvPr id="14" name="Ellipse 13"/>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44</a:t>
            </a:r>
            <a:endParaRPr lang="fr-FR" sz="2000" dirty="0">
              <a:latin typeface="Times New Roman" panose="02020603050405020304" pitchFamily="18" charset="0"/>
              <a:cs typeface="Times New Roman" panose="02020603050405020304" pitchFamily="18" charset="0"/>
            </a:endParaRPr>
          </a:p>
        </p:txBody>
      </p:sp>
      <p:sp>
        <p:nvSpPr>
          <p:cNvPr id="15" name="Rectangle 14"/>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514746960"/>
      </p:ext>
    </p:extLst>
  </p:cSld>
  <p:clrMapOvr>
    <a:masterClrMapping/>
  </p:clrMapOvr>
  <mc:AlternateContent xmlns:mc="http://schemas.openxmlformats.org/markup-compatibility/2006" xmlns:p14="http://schemas.microsoft.com/office/powerpoint/2010/main">
    <mc:Choice Requires="p14">
      <p:transition spd="slow" p14:dur="2000">
        <p14:prism isInverted="1"/>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122" y="786827"/>
            <a:ext cx="8103310" cy="4763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Ellipse 3"/>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45</a:t>
            </a:r>
            <a:endParaRPr lang="fr-FR" sz="2000" dirty="0">
              <a:latin typeface="Times New Roman" panose="02020603050405020304" pitchFamily="18" charset="0"/>
              <a:cs typeface="Times New Roman" panose="02020603050405020304" pitchFamily="18" charset="0"/>
            </a:endParaRPr>
          </a:p>
        </p:txBody>
      </p:sp>
      <p:sp>
        <p:nvSpPr>
          <p:cNvPr id="5" name="Rectangle 4"/>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2"/>
          <p:cNvSpPr/>
          <p:nvPr/>
        </p:nvSpPr>
        <p:spPr>
          <a:xfrm>
            <a:off x="323528" y="5661248"/>
            <a:ext cx="8103310" cy="40011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fr-FR" sz="2000" dirty="0">
                <a:solidFill>
                  <a:srgbClr val="FF0000"/>
                </a:solidFill>
                <a:latin typeface="Times New Roman" panose="02020603050405020304" pitchFamily="18" charset="0"/>
                <a:cs typeface="Times New Roman" panose="02020603050405020304" pitchFamily="18" charset="0"/>
              </a:rPr>
              <a:t> Quatre millions six cent vingt quatre mille deux cents Dinars </a:t>
            </a:r>
            <a:r>
              <a:rPr lang="fr-FR" sz="2000" dirty="0" smtClean="0">
                <a:solidFill>
                  <a:srgbClr val="FF0000"/>
                </a:solidFill>
                <a:latin typeface="Times New Roman" panose="02020603050405020304" pitchFamily="18" charset="0"/>
                <a:cs typeface="Times New Roman" panose="02020603050405020304" pitchFamily="18" charset="0"/>
              </a:rPr>
              <a:t>Algérien.</a:t>
            </a:r>
            <a:endParaRPr lang="fr-FR" sz="2000" dirty="0">
              <a:solidFill>
                <a:srgbClr val="FF0000"/>
              </a:solidFill>
              <a:latin typeface="Times New Roman" panose="02020603050405020304" pitchFamily="18" charset="0"/>
              <a:cs typeface="Times New Roman" panose="02020603050405020304" pitchFamily="18" charset="0"/>
            </a:endParaRPr>
          </a:p>
        </p:txBody>
      </p:sp>
      <p:sp>
        <p:nvSpPr>
          <p:cNvPr id="10" name="Titre 1"/>
          <p:cNvSpPr>
            <a:spLocks noGrp="1"/>
          </p:cNvSpPr>
          <p:nvPr>
            <p:ph type="title"/>
          </p:nvPr>
        </p:nvSpPr>
        <p:spPr>
          <a:xfrm>
            <a:off x="323529" y="72007"/>
            <a:ext cx="8136904" cy="620689"/>
          </a:xfrm>
          <a:solidFill>
            <a:schemeClr val="accent1">
              <a:lumMod val="50000"/>
            </a:schemeClr>
          </a:solidFill>
          <a:ln>
            <a:solidFill>
              <a:schemeClr val="accent2">
                <a:lumMod val="60000"/>
                <a:lumOff val="40000"/>
              </a:schemeClr>
            </a:solidFill>
          </a:ln>
        </p:spPr>
        <p:txBody>
          <a:bodyPr>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fr-FR" sz="2400" b="1" dirty="0" smtClean="0">
                <a:ln/>
                <a:solidFill>
                  <a:srgbClr val="00B0F0"/>
                </a:solidFill>
                <a:latin typeface="Times New Roman" panose="02020603050405020304" pitchFamily="18" charset="0"/>
                <a:cs typeface="Times New Roman" panose="02020603050405020304" pitchFamily="18" charset="0"/>
              </a:rPr>
              <a:t>    Bordereaux </a:t>
            </a:r>
            <a:r>
              <a:rPr lang="fr-FR" sz="2400" b="1" dirty="0">
                <a:ln/>
                <a:solidFill>
                  <a:srgbClr val="00B0F0"/>
                </a:solidFill>
                <a:latin typeface="Times New Roman" panose="02020603050405020304" pitchFamily="18" charset="0"/>
                <a:cs typeface="Times New Roman" panose="02020603050405020304" pitchFamily="18" charset="0"/>
              </a:rPr>
              <a:t>du prix </a:t>
            </a:r>
            <a:r>
              <a:rPr lang="fr-FR" sz="2400" b="1" dirty="0" smtClean="0">
                <a:ln/>
                <a:solidFill>
                  <a:srgbClr val="00B0F0"/>
                </a:solidFill>
                <a:latin typeface="Times New Roman" panose="02020603050405020304" pitchFamily="18" charset="0"/>
                <a:cs typeface="Times New Roman" panose="02020603050405020304" pitchFamily="18" charset="0"/>
              </a:rPr>
              <a:t>unitaire </a:t>
            </a:r>
            <a:r>
              <a:rPr lang="fr-FR" sz="2400" b="1" dirty="0">
                <a:ln/>
                <a:solidFill>
                  <a:srgbClr val="00B0F0"/>
                </a:solidFill>
                <a:latin typeface="Times New Roman" panose="02020603050405020304" pitchFamily="18" charset="0"/>
                <a:cs typeface="Times New Roman" panose="02020603050405020304" pitchFamily="18" charset="0"/>
              </a:rPr>
              <a:t>pavé générateur d’énergie </a:t>
            </a:r>
            <a:r>
              <a:rPr lang="fr-FR" sz="2400" b="1" dirty="0" smtClean="0">
                <a:ln/>
                <a:solidFill>
                  <a:srgbClr val="00B0F0"/>
                </a:solidFill>
                <a:latin typeface="Times New Roman" panose="02020603050405020304" pitchFamily="18" charset="0"/>
                <a:cs typeface="Times New Roman" panose="02020603050405020304" pitchFamily="18" charset="0"/>
              </a:rPr>
              <a:t>: </a:t>
            </a:r>
            <a:endParaRPr lang="fr-FR" sz="2400" b="1" dirty="0">
              <a:ln/>
              <a:solidFill>
                <a:srgbClr val="00B0F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697852"/>
      </p:ext>
    </p:extLst>
  </p:cSld>
  <p:clrMapOvr>
    <a:masterClrMapping/>
  </p:clrMapOvr>
  <mc:AlternateContent xmlns:mc="http://schemas.openxmlformats.org/markup-compatibility/2006" xmlns:p14="http://schemas.microsoft.com/office/powerpoint/2010/main">
    <mc:Choice Requires="p14">
      <p:transition spd="slow" p14:dur="2000">
        <p14:flip dir="r"/>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11410" y="1268760"/>
            <a:ext cx="8653078" cy="4464496"/>
          </a:xfrm>
        </p:spPr>
        <p:txBody>
          <a:bodyPr>
            <a:normAutofit fontScale="92500" lnSpcReduction="10000"/>
          </a:bodyPr>
          <a:lstStyle/>
          <a:p>
            <a:pPr marL="36576" indent="0">
              <a:buNone/>
            </a:pPr>
            <a:r>
              <a:rPr lang="fr-FR" dirty="0" smtClean="0"/>
              <a:t>    </a:t>
            </a:r>
          </a:p>
          <a:p>
            <a:pPr marL="36576" indent="0">
              <a:buNone/>
            </a:pPr>
            <a:endParaRPr lang="fr-FR" dirty="0"/>
          </a:p>
          <a:p>
            <a:pPr marL="36576" indent="0">
              <a:buNone/>
            </a:pPr>
            <a:endParaRPr lang="fr-FR" dirty="0"/>
          </a:p>
          <a:p>
            <a:pPr marL="36576" indent="0">
              <a:buNone/>
            </a:pPr>
            <a:r>
              <a:rPr lang="fr-FR" dirty="0" smtClean="0"/>
              <a:t>   la </a:t>
            </a:r>
            <a:r>
              <a:rPr lang="fr-FR" dirty="0"/>
              <a:t>piézoélectricité </a:t>
            </a:r>
            <a:endParaRPr lang="fr-FR" dirty="0" smtClean="0"/>
          </a:p>
          <a:p>
            <a:pPr marL="36576" indent="0">
              <a:buNone/>
            </a:pPr>
            <a:r>
              <a:rPr lang="fr-FR" dirty="0" smtClean="0"/>
              <a:t>actuellement </a:t>
            </a:r>
            <a:r>
              <a:rPr lang="fr-FR" dirty="0"/>
              <a:t>a encore plusieurs désavantages qui limitent son </a:t>
            </a:r>
            <a:r>
              <a:rPr lang="fr-FR" dirty="0" smtClean="0"/>
              <a:t>développement, pourtant </a:t>
            </a:r>
            <a:r>
              <a:rPr lang="fr-FR" dirty="0"/>
              <a:t>notre </a:t>
            </a:r>
            <a:r>
              <a:rPr lang="fr-FR" dirty="0" smtClean="0"/>
              <a:t>étude nous </a:t>
            </a:r>
            <a:r>
              <a:rPr lang="fr-FR" dirty="0"/>
              <a:t>a donné des espoirs . </a:t>
            </a:r>
            <a:endParaRPr lang="fr-FR" dirty="0" smtClean="0"/>
          </a:p>
          <a:p>
            <a:pPr marL="36576" indent="0">
              <a:buNone/>
            </a:pPr>
            <a:r>
              <a:rPr lang="fr-FR" dirty="0"/>
              <a:t> </a:t>
            </a:r>
            <a:r>
              <a:rPr lang="fr-FR" dirty="0" smtClean="0"/>
              <a:t>       Imaginons </a:t>
            </a:r>
            <a:r>
              <a:rPr lang="fr-FR" dirty="0"/>
              <a:t>si on dimensionne ce qu’on a fait à une plus grande échelle : cette énergie pourrait véritablement devenir </a:t>
            </a:r>
            <a:r>
              <a:rPr lang="fr-FR" dirty="0">
                <a:solidFill>
                  <a:srgbClr val="FFC000"/>
                </a:solidFill>
              </a:rPr>
              <a:t>durable</a:t>
            </a:r>
            <a:r>
              <a:rPr lang="fr-FR" dirty="0"/>
              <a:t>. </a:t>
            </a:r>
            <a:r>
              <a:rPr lang="fr-FR" dirty="0" smtClean="0"/>
              <a:t> </a:t>
            </a:r>
            <a:endParaRPr lang="fr-FR"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23928" y="0"/>
            <a:ext cx="5220072" cy="3068959"/>
          </a:xfrm>
          <a:prstGeom prst="rect">
            <a:avLst/>
          </a:prstGeom>
          <a:solidFill>
            <a:schemeClr val="accent2"/>
          </a:solidFill>
          <a:ln>
            <a:noFill/>
          </a:ln>
          <a:extLst/>
        </p:spPr>
      </p:pic>
      <p:sp>
        <p:nvSpPr>
          <p:cNvPr id="5" name="Ellipse 4"/>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46</a:t>
            </a:r>
            <a:endParaRPr lang="fr-FR" sz="2000" dirty="0">
              <a:latin typeface="Times New Roman" panose="02020603050405020304" pitchFamily="18" charset="0"/>
              <a:cs typeface="Times New Roman" panose="02020603050405020304" pitchFamily="18" charset="0"/>
            </a:endParaRPr>
          </a:p>
        </p:txBody>
      </p:sp>
      <p:sp>
        <p:nvSpPr>
          <p:cNvPr id="6" name="Rectangle 5"/>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067126871"/>
      </p:ext>
    </p:extLst>
  </p:cSld>
  <p:clrMapOvr>
    <a:masterClrMapping/>
  </p:clrMapOvr>
  <mc:AlternateContent xmlns:mc="http://schemas.openxmlformats.org/markup-compatibility/2006" xmlns:p14="http://schemas.microsoft.com/office/powerpoint/2010/main">
    <mc:Choice Requires="p14">
      <p:transition spd="slow" p14:dur="17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nima.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26368"/>
            <a:ext cx="9144000" cy="6831632"/>
          </a:xfrm>
          <a:prstGeom prst="rect">
            <a:avLst/>
          </a:prstGeom>
        </p:spPr>
      </p:pic>
    </p:spTree>
    <p:extLst>
      <p:ext uri="{BB962C8B-B14F-4D97-AF65-F5344CB8AC3E}">
        <p14:creationId xmlns:p14="http://schemas.microsoft.com/office/powerpoint/2010/main" val="4196349793"/>
      </p:ext>
    </p:extLst>
  </p:cSld>
  <p:clrMapOvr>
    <a:masterClrMapping/>
  </p:clrMapOvr>
  <mc:AlternateContent xmlns:mc="http://schemas.openxmlformats.org/markup-compatibility/2006" xmlns:p14="http://schemas.microsoft.com/office/powerpoint/2010/main">
    <mc:Choice Requires="p14">
      <p:transition spd="slow" p14:dur="175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client\Desktop\Image1.jpg"/>
          <p:cNvPicPr>
            <a:picLocks noChangeAspect="1" noChangeArrowheads="1"/>
          </p:cNvPicPr>
          <p:nvPr/>
        </p:nvPicPr>
        <p:blipFill>
          <a:blip r:embed="rId2">
            <a:duotone>
              <a:schemeClr val="accent5">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648072" y="0"/>
            <a:ext cx="8172400" cy="685799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1187624" y="3028495"/>
            <a:ext cx="7358114" cy="1200329"/>
          </a:xfrm>
          <a:prstGeom prst="rect">
            <a:avLst/>
          </a:prstGeom>
        </p:spPr>
        <p:txBody>
          <a:bodyPr wrap="square">
            <a:spAutoFit/>
          </a:bodyPr>
          <a:lstStyle/>
          <a:p>
            <a:pPr algn="ctr"/>
            <a:r>
              <a:rPr lang="fr-FR" sz="3600" b="1" dirty="0" smtClean="0">
                <a:solidFill>
                  <a:schemeClr val="bg1"/>
                </a:solidFill>
              </a:rPr>
              <a:t>Merci pour votre attention</a:t>
            </a:r>
            <a:r>
              <a:rPr lang="fr-FR" sz="3600" b="1" dirty="0" smtClean="0">
                <a:solidFill>
                  <a:srgbClr val="7030A0"/>
                </a:solidFill>
              </a:rPr>
              <a:t>.</a:t>
            </a:r>
          </a:p>
          <a:p>
            <a:pPr algn="ctr"/>
            <a:endParaRPr lang="fr-FR" sz="3600" b="1" dirty="0">
              <a:solidFill>
                <a:srgbClr val="7030A0"/>
              </a:solidFill>
            </a:endParaRPr>
          </a:p>
        </p:txBody>
      </p:sp>
    </p:spTree>
    <p:extLst>
      <p:ext uri="{BB962C8B-B14F-4D97-AF65-F5344CB8AC3E}">
        <p14:creationId xmlns:p14="http://schemas.microsoft.com/office/powerpoint/2010/main" val="390353141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55576" y="2276872"/>
            <a:ext cx="7254552" cy="2123658"/>
          </a:xfrm>
          <a:prstGeom prst="rect">
            <a:avLst/>
          </a:prstGeom>
          <a:noFill/>
        </p:spPr>
        <p:txBody>
          <a:bodyPr wrap="square">
            <a:spAutoFit/>
          </a:bodyPr>
          <a:lstStyle/>
          <a:p>
            <a:pPr algn="ctr"/>
            <a:r>
              <a:rPr lang="fr-FR" sz="4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BATIMENT</a:t>
            </a:r>
            <a:r>
              <a:rPr lang="fr-FR" sz="44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ENERGIE </a:t>
            </a:r>
            <a:r>
              <a:rPr lang="fr-FR" sz="4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ET IMPACT                       </a:t>
            </a:r>
            <a:r>
              <a:rPr lang="fr-FR" sz="44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CLIMATIQUE.</a:t>
            </a:r>
          </a:p>
        </p:txBody>
      </p:sp>
      <p:sp>
        <p:nvSpPr>
          <p:cNvPr id="4" name="Ellipse 3"/>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03</a:t>
            </a:r>
            <a:endParaRPr lang="fr-FR" sz="2000" dirty="0">
              <a:latin typeface="Times New Roman" panose="02020603050405020304" pitchFamily="18" charset="0"/>
              <a:cs typeface="Times New Roman" panose="02020603050405020304" pitchFamily="18" charset="0"/>
            </a:endParaRPr>
          </a:p>
        </p:txBody>
      </p:sp>
      <p:sp>
        <p:nvSpPr>
          <p:cNvPr id="5" name="Rectangle 4"/>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609165667"/>
      </p:ext>
    </p:extLst>
  </p:cSld>
  <p:clrMapOvr>
    <a:masterClrMapping/>
  </p:clrMapOvr>
  <mc:AlternateContent xmlns:mc="http://schemas.openxmlformats.org/markup-compatibility/2006" xmlns:p14="http://schemas.microsoft.com/office/powerpoint/2010/main">
    <mc:Choice Requires="p14">
      <p:transition spd="slow" p14:dur="1750">
        <p14:doors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7504" y="1304926"/>
            <a:ext cx="8229600" cy="5112568"/>
          </a:xfrm>
        </p:spPr>
        <p:txBody>
          <a:bodyPr>
            <a:noAutofit/>
          </a:bodyPr>
          <a:lstStyle/>
          <a:p>
            <a:r>
              <a:rPr lang="fr-FR" sz="2400" b="1" dirty="0" smtClean="0"/>
              <a:t>     L’avenir </a:t>
            </a:r>
            <a:r>
              <a:rPr lang="fr-FR" sz="2400" b="1" dirty="0"/>
              <a:t>sur le plan climatique n’augure rien de bon pour l’Algérie. Des experts dans le  domaine  de  la  météorologie de  l’institut hydrométéorologique  de  formation  et  de  recherche d’Oran, ont dressé un tableau noir de ce que seront les prochaines années dans notre pays. Du fait qu’elle soit située dans le bassin </a:t>
            </a:r>
            <a:r>
              <a:rPr lang="fr-FR" sz="2400" b="1" dirty="0" smtClean="0"/>
              <a:t>méditerranéen. </a:t>
            </a:r>
          </a:p>
          <a:p>
            <a:r>
              <a:rPr lang="fr-FR" sz="2400" b="1" dirty="0"/>
              <a:t> </a:t>
            </a:r>
            <a:r>
              <a:rPr lang="fr-FR" sz="2400" b="1" dirty="0" smtClean="0"/>
              <a:t>   </a:t>
            </a:r>
            <a:r>
              <a:rPr lang="fr-FR" sz="2400" b="1" dirty="0"/>
              <a:t>L</a:t>
            </a:r>
            <a:r>
              <a:rPr lang="fr-FR" sz="2400" b="1" dirty="0" smtClean="0"/>
              <a:t>’Algérie </a:t>
            </a:r>
            <a:r>
              <a:rPr lang="fr-FR" sz="2400" b="1" dirty="0"/>
              <a:t>reste une région très vulnérable aux  changements  climatiques  et  catastrophes  </a:t>
            </a:r>
            <a:r>
              <a:rPr lang="fr-FR" sz="2400" b="1" dirty="0" smtClean="0"/>
              <a:t>naturelles.</a:t>
            </a:r>
            <a:endParaRPr lang="fr-FR" sz="2400" b="1" dirty="0"/>
          </a:p>
        </p:txBody>
      </p:sp>
      <p:sp>
        <p:nvSpPr>
          <p:cNvPr id="7" name="Rectangle 6"/>
          <p:cNvSpPr/>
          <p:nvPr/>
        </p:nvSpPr>
        <p:spPr>
          <a:xfrm>
            <a:off x="539552" y="260648"/>
            <a:ext cx="7062721" cy="809160"/>
          </a:xfrm>
          <a:prstGeom prst="rect">
            <a:avLst/>
          </a:prstGeom>
        </p:spPr>
        <p:style>
          <a:lnRef idx="0">
            <a:schemeClr val="accent1"/>
          </a:lnRef>
          <a:fillRef idx="1001">
            <a:schemeClr val="lt1"/>
          </a:fillRef>
          <a:effectRef idx="3">
            <a:schemeClr val="accent1"/>
          </a:effectRef>
          <a:fontRef idx="minor">
            <a:schemeClr val="lt1"/>
          </a:fontRef>
        </p:style>
        <p:txBody>
          <a:bodyPr rtlCol="0" anchor="ctr"/>
          <a:lstStyle/>
          <a:p>
            <a:pPr algn="ctr"/>
            <a:endParaRPr lang="fr-FR"/>
          </a:p>
        </p:txBody>
      </p:sp>
      <p:sp>
        <p:nvSpPr>
          <p:cNvPr id="8" name="Titre 1"/>
          <p:cNvSpPr txBox="1">
            <a:spLocks/>
          </p:cNvSpPr>
          <p:nvPr/>
        </p:nvSpPr>
        <p:spPr>
          <a:xfrm>
            <a:off x="-24638" y="554444"/>
            <a:ext cx="8125030" cy="322968"/>
          </a:xfrm>
          <a:prstGeom prst="rect">
            <a:avLst/>
          </a:prstGeom>
        </p:spPr>
        <p:txBody>
          <a:bodyPr vert="horz" lIns="45720" tIns="0" rIns="45720" bIns="0"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a:lstStyle>
          <a:p>
            <a:r>
              <a:rPr lang="fr-FR" sz="3200" cap="none" spc="50" dirty="0">
                <a:ln w="11430"/>
                <a:solidFill>
                  <a:srgbClr val="7030A0"/>
                </a:solidFill>
                <a:effectLst>
                  <a:outerShdw blurRad="76200" dist="50800" dir="5400000" algn="tl" rotWithShape="0">
                    <a:srgbClr val="000000">
                      <a:alpha val="65000"/>
                    </a:srgbClr>
                  </a:outerShdw>
                </a:effectLst>
              </a:rPr>
              <a:t>       Changement climatique en </a:t>
            </a:r>
            <a:r>
              <a:rPr lang="fr-FR" sz="3200" cap="none" spc="50" dirty="0" smtClean="0">
                <a:ln w="11430"/>
                <a:solidFill>
                  <a:srgbClr val="7030A0"/>
                </a:solidFill>
                <a:effectLst>
                  <a:outerShdw blurRad="76200" dist="50800" dir="5400000" algn="tl" rotWithShape="0">
                    <a:srgbClr val="000000">
                      <a:alpha val="65000"/>
                    </a:srgbClr>
                  </a:outerShdw>
                </a:effectLst>
              </a:rPr>
              <a:t>Algérie.</a:t>
            </a:r>
            <a:endParaRPr lang="fr-FR" sz="3200" cap="none" spc="50" dirty="0">
              <a:ln w="11430"/>
              <a:solidFill>
                <a:srgbClr val="7030A0"/>
              </a:solidFill>
              <a:effectLst>
                <a:outerShdw blurRad="76200" dist="50800" dir="5400000" algn="tl" rotWithShape="0">
                  <a:srgbClr val="000000">
                    <a:alpha val="65000"/>
                  </a:srgbClr>
                </a:outerShdw>
              </a:effectLst>
            </a:endParaRPr>
          </a:p>
        </p:txBody>
      </p:sp>
      <p:sp>
        <p:nvSpPr>
          <p:cNvPr id="5" name="Ellipse 4"/>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04</a:t>
            </a:r>
            <a:endParaRPr lang="fr-FR" sz="2000" dirty="0">
              <a:latin typeface="Times New Roman" panose="02020603050405020304" pitchFamily="18" charset="0"/>
              <a:cs typeface="Times New Roman" panose="02020603050405020304" pitchFamily="18" charset="0"/>
            </a:endParaRPr>
          </a:p>
        </p:txBody>
      </p:sp>
      <p:sp>
        <p:nvSpPr>
          <p:cNvPr id="6" name="Rectangle 5"/>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094890740"/>
      </p:ext>
    </p:extLst>
  </p:cSld>
  <p:clrMapOvr>
    <a:masterClrMapping/>
  </p:clrMapOvr>
  <mc:AlternateContent xmlns:mc="http://schemas.openxmlformats.org/markup-compatibility/2006" xmlns:p14="http://schemas.microsoft.com/office/powerpoint/2010/main">
    <mc:Choice Requires="p14">
      <p:transition spd="slow" p14:dur="175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wipe(down)">
                                      <p:cBhvr>
                                        <p:cTn id="21" dur="580">
                                          <p:stCondLst>
                                            <p:cond delay="0"/>
                                          </p:stCondLst>
                                        </p:cTn>
                                        <p:tgtEl>
                                          <p:spTgt spid="3">
                                            <p:txEl>
                                              <p:pRg st="0" end="0"/>
                                            </p:txEl>
                                          </p:spTgt>
                                        </p:tgtEl>
                                      </p:cBhvr>
                                    </p:animEffect>
                                    <p:anim calcmode="lin" valueType="num">
                                      <p:cBhvr>
                                        <p:cTn id="22"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7" dur="26">
                                          <p:stCondLst>
                                            <p:cond delay="650"/>
                                          </p:stCondLst>
                                        </p:cTn>
                                        <p:tgtEl>
                                          <p:spTgt spid="3">
                                            <p:txEl>
                                              <p:pRg st="0" end="0"/>
                                            </p:txEl>
                                          </p:spTgt>
                                        </p:tgtEl>
                                      </p:cBhvr>
                                      <p:to x="100000" y="60000"/>
                                    </p:animScale>
                                    <p:animScale>
                                      <p:cBhvr>
                                        <p:cTn id="28" dur="166" decel="50000">
                                          <p:stCondLst>
                                            <p:cond delay="676"/>
                                          </p:stCondLst>
                                        </p:cTn>
                                        <p:tgtEl>
                                          <p:spTgt spid="3">
                                            <p:txEl>
                                              <p:pRg st="0" end="0"/>
                                            </p:txEl>
                                          </p:spTgt>
                                        </p:tgtEl>
                                      </p:cBhvr>
                                      <p:to x="100000" y="100000"/>
                                    </p:animScale>
                                    <p:animScale>
                                      <p:cBhvr>
                                        <p:cTn id="29" dur="26">
                                          <p:stCondLst>
                                            <p:cond delay="1312"/>
                                          </p:stCondLst>
                                        </p:cTn>
                                        <p:tgtEl>
                                          <p:spTgt spid="3">
                                            <p:txEl>
                                              <p:pRg st="0" end="0"/>
                                            </p:txEl>
                                          </p:spTgt>
                                        </p:tgtEl>
                                      </p:cBhvr>
                                      <p:to x="100000" y="80000"/>
                                    </p:animScale>
                                    <p:animScale>
                                      <p:cBhvr>
                                        <p:cTn id="30" dur="166" decel="50000">
                                          <p:stCondLst>
                                            <p:cond delay="1338"/>
                                          </p:stCondLst>
                                        </p:cTn>
                                        <p:tgtEl>
                                          <p:spTgt spid="3">
                                            <p:txEl>
                                              <p:pRg st="0" end="0"/>
                                            </p:txEl>
                                          </p:spTgt>
                                        </p:tgtEl>
                                      </p:cBhvr>
                                      <p:to x="100000" y="100000"/>
                                    </p:animScale>
                                    <p:animScale>
                                      <p:cBhvr>
                                        <p:cTn id="31" dur="26">
                                          <p:stCondLst>
                                            <p:cond delay="1642"/>
                                          </p:stCondLst>
                                        </p:cTn>
                                        <p:tgtEl>
                                          <p:spTgt spid="3">
                                            <p:txEl>
                                              <p:pRg st="0" end="0"/>
                                            </p:txEl>
                                          </p:spTgt>
                                        </p:tgtEl>
                                      </p:cBhvr>
                                      <p:to x="100000" y="90000"/>
                                    </p:animScale>
                                    <p:animScale>
                                      <p:cBhvr>
                                        <p:cTn id="32" dur="166" decel="50000">
                                          <p:stCondLst>
                                            <p:cond delay="1668"/>
                                          </p:stCondLst>
                                        </p:cTn>
                                        <p:tgtEl>
                                          <p:spTgt spid="3">
                                            <p:txEl>
                                              <p:pRg st="0" end="0"/>
                                            </p:txEl>
                                          </p:spTgt>
                                        </p:tgtEl>
                                      </p:cBhvr>
                                      <p:to x="100000" y="100000"/>
                                    </p:animScale>
                                    <p:animScale>
                                      <p:cBhvr>
                                        <p:cTn id="33" dur="26">
                                          <p:stCondLst>
                                            <p:cond delay="1808"/>
                                          </p:stCondLst>
                                        </p:cTn>
                                        <p:tgtEl>
                                          <p:spTgt spid="3">
                                            <p:txEl>
                                              <p:pRg st="0" end="0"/>
                                            </p:txEl>
                                          </p:spTgt>
                                        </p:tgtEl>
                                      </p:cBhvr>
                                      <p:to x="100000" y="95000"/>
                                    </p:animScale>
                                    <p:animScale>
                                      <p:cBhvr>
                                        <p:cTn id="34" dur="166" decel="50000">
                                          <p:stCondLst>
                                            <p:cond delay="1834"/>
                                          </p:stCondLst>
                                        </p:cTn>
                                        <p:tgtEl>
                                          <p:spTgt spid="3">
                                            <p:txEl>
                                              <p:pRg st="0" end="0"/>
                                            </p:txEl>
                                          </p:spTgt>
                                        </p:tgtEl>
                                      </p:cBhvr>
                                      <p:to x="100000" y="100000"/>
                                    </p:animScale>
                                  </p:childTnLst>
                                </p:cTn>
                              </p:par>
                            </p:childTnLst>
                          </p:cTn>
                        </p:par>
                      </p:childTnLst>
                    </p:cTn>
                  </p:par>
                  <p:par>
                    <p:cTn id="35" fill="hold">
                      <p:stCondLst>
                        <p:cond delay="indefinite"/>
                      </p:stCondLst>
                      <p:childTnLst>
                        <p:par>
                          <p:cTn id="36" fill="hold">
                            <p:stCondLst>
                              <p:cond delay="0"/>
                            </p:stCondLst>
                            <p:childTnLst>
                              <p:par>
                                <p:cTn id="37" presetID="26" presetClass="entr" presetSubtype="0" fill="hold" grpId="0" nodeType="clickEffect">
                                  <p:stCondLst>
                                    <p:cond delay="0"/>
                                  </p:stCondLst>
                                  <p:childTnLst>
                                    <p:set>
                                      <p:cBhvr>
                                        <p:cTn id="38" dur="1" fill="hold">
                                          <p:stCondLst>
                                            <p:cond delay="0"/>
                                          </p:stCondLst>
                                        </p:cTn>
                                        <p:tgtEl>
                                          <p:spTgt spid="3">
                                            <p:txEl>
                                              <p:pRg st="1" end="1"/>
                                            </p:txEl>
                                          </p:spTgt>
                                        </p:tgtEl>
                                        <p:attrNameLst>
                                          <p:attrName>style.visibility</p:attrName>
                                        </p:attrNameLst>
                                      </p:cBhvr>
                                      <p:to>
                                        <p:strVal val="visible"/>
                                      </p:to>
                                    </p:set>
                                    <p:animEffect transition="in" filter="wipe(down)">
                                      <p:cBhvr>
                                        <p:cTn id="39" dur="580">
                                          <p:stCondLst>
                                            <p:cond delay="0"/>
                                          </p:stCondLst>
                                        </p:cTn>
                                        <p:tgtEl>
                                          <p:spTgt spid="3">
                                            <p:txEl>
                                              <p:pRg st="1" end="1"/>
                                            </p:txEl>
                                          </p:spTgt>
                                        </p:tgtEl>
                                      </p:cBhvr>
                                    </p:animEffect>
                                    <p:anim calcmode="lin" valueType="num">
                                      <p:cBhvr>
                                        <p:cTn id="40"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3">
                                            <p:txEl>
                                              <p:pRg st="1" end="1"/>
                                            </p:txEl>
                                          </p:spTgt>
                                        </p:tgtEl>
                                      </p:cBhvr>
                                      <p:to x="100000" y="60000"/>
                                    </p:animScale>
                                    <p:animScale>
                                      <p:cBhvr>
                                        <p:cTn id="46" dur="166" decel="50000">
                                          <p:stCondLst>
                                            <p:cond delay="676"/>
                                          </p:stCondLst>
                                        </p:cTn>
                                        <p:tgtEl>
                                          <p:spTgt spid="3">
                                            <p:txEl>
                                              <p:pRg st="1" end="1"/>
                                            </p:txEl>
                                          </p:spTgt>
                                        </p:tgtEl>
                                      </p:cBhvr>
                                      <p:to x="100000" y="100000"/>
                                    </p:animScale>
                                    <p:animScale>
                                      <p:cBhvr>
                                        <p:cTn id="47" dur="26">
                                          <p:stCondLst>
                                            <p:cond delay="1312"/>
                                          </p:stCondLst>
                                        </p:cTn>
                                        <p:tgtEl>
                                          <p:spTgt spid="3">
                                            <p:txEl>
                                              <p:pRg st="1" end="1"/>
                                            </p:txEl>
                                          </p:spTgt>
                                        </p:tgtEl>
                                      </p:cBhvr>
                                      <p:to x="100000" y="80000"/>
                                    </p:animScale>
                                    <p:animScale>
                                      <p:cBhvr>
                                        <p:cTn id="48" dur="166" decel="50000">
                                          <p:stCondLst>
                                            <p:cond delay="1338"/>
                                          </p:stCondLst>
                                        </p:cTn>
                                        <p:tgtEl>
                                          <p:spTgt spid="3">
                                            <p:txEl>
                                              <p:pRg st="1" end="1"/>
                                            </p:txEl>
                                          </p:spTgt>
                                        </p:tgtEl>
                                      </p:cBhvr>
                                      <p:to x="100000" y="100000"/>
                                    </p:animScale>
                                    <p:animScale>
                                      <p:cBhvr>
                                        <p:cTn id="49" dur="26">
                                          <p:stCondLst>
                                            <p:cond delay="1642"/>
                                          </p:stCondLst>
                                        </p:cTn>
                                        <p:tgtEl>
                                          <p:spTgt spid="3">
                                            <p:txEl>
                                              <p:pRg st="1" end="1"/>
                                            </p:txEl>
                                          </p:spTgt>
                                        </p:tgtEl>
                                      </p:cBhvr>
                                      <p:to x="100000" y="90000"/>
                                    </p:animScale>
                                    <p:animScale>
                                      <p:cBhvr>
                                        <p:cTn id="50" dur="166" decel="50000">
                                          <p:stCondLst>
                                            <p:cond delay="1668"/>
                                          </p:stCondLst>
                                        </p:cTn>
                                        <p:tgtEl>
                                          <p:spTgt spid="3">
                                            <p:txEl>
                                              <p:pRg st="1" end="1"/>
                                            </p:txEl>
                                          </p:spTgt>
                                        </p:tgtEl>
                                      </p:cBhvr>
                                      <p:to x="100000" y="100000"/>
                                    </p:animScale>
                                    <p:animScale>
                                      <p:cBhvr>
                                        <p:cTn id="51" dur="26">
                                          <p:stCondLst>
                                            <p:cond delay="1808"/>
                                          </p:stCondLst>
                                        </p:cTn>
                                        <p:tgtEl>
                                          <p:spTgt spid="3">
                                            <p:txEl>
                                              <p:pRg st="1" end="1"/>
                                            </p:txEl>
                                          </p:spTgt>
                                        </p:tgtEl>
                                      </p:cBhvr>
                                      <p:to x="100000" y="95000"/>
                                    </p:animScale>
                                    <p:animScale>
                                      <p:cBhvr>
                                        <p:cTn id="52"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boulpat-environnement.com/img_upload/effet_de_ser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124743"/>
            <a:ext cx="7992888" cy="5184577"/>
          </a:xfrm>
          <a:prstGeom prst="rect">
            <a:avLst/>
          </a:prstGeom>
          <a:noFill/>
          <a:ln>
            <a:solidFill>
              <a:schemeClr val="accent6">
                <a:lumMod val="50000"/>
              </a:schemeClr>
            </a:solidFill>
          </a:ln>
          <a:extLst>
            <a:ext uri="{909E8E84-426E-40DD-AFC4-6F175D3DCCD1}">
              <a14:hiddenFill xmlns:a14="http://schemas.microsoft.com/office/drawing/2010/main">
                <a:solidFill>
                  <a:srgbClr val="FFFFFF"/>
                </a:solidFill>
              </a14:hiddenFill>
            </a:ext>
          </a:extLst>
        </p:spPr>
      </p:pic>
      <p:sp>
        <p:nvSpPr>
          <p:cNvPr id="6" name="Rectangle 5"/>
          <p:cNvSpPr/>
          <p:nvPr/>
        </p:nvSpPr>
        <p:spPr>
          <a:xfrm>
            <a:off x="1236010" y="260648"/>
            <a:ext cx="4392488" cy="665443"/>
          </a:xfrm>
          <a:prstGeom prst="rect">
            <a:avLst/>
          </a:prstGeom>
        </p:spPr>
        <p:style>
          <a:lnRef idx="0">
            <a:schemeClr val="accent1"/>
          </a:lnRef>
          <a:fillRef idx="1001">
            <a:schemeClr val="lt1"/>
          </a:fillRef>
          <a:effectRef idx="3">
            <a:schemeClr val="accent1"/>
          </a:effectRef>
          <a:fontRef idx="minor">
            <a:schemeClr val="lt1"/>
          </a:fontRef>
        </p:style>
        <p:txBody>
          <a:bodyPr rtlCol="0" anchor="ctr"/>
          <a:lstStyle/>
          <a:p>
            <a:pPr algn="ctr"/>
            <a:endParaRPr lang="fr-FR"/>
          </a:p>
        </p:txBody>
      </p:sp>
      <p:sp>
        <p:nvSpPr>
          <p:cNvPr id="7" name="Titre 1"/>
          <p:cNvSpPr txBox="1">
            <a:spLocks/>
          </p:cNvSpPr>
          <p:nvPr/>
        </p:nvSpPr>
        <p:spPr>
          <a:xfrm>
            <a:off x="1684098" y="441737"/>
            <a:ext cx="3535974" cy="322968"/>
          </a:xfrm>
          <a:prstGeom prst="rect">
            <a:avLst/>
          </a:prstGeom>
        </p:spPr>
        <p:txBody>
          <a:bodyPr vert="horz" lIns="45720" tIns="0" rIns="45720" bIns="0"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a:lstStyle>
          <a:p>
            <a:r>
              <a:rPr lang="fr-FR" sz="3200" cap="none" spc="50" dirty="0">
                <a:ln w="11430"/>
                <a:solidFill>
                  <a:srgbClr val="7030A0"/>
                </a:solidFill>
                <a:effectLst>
                  <a:outerShdw blurRad="76200" dist="50800" dir="5400000" algn="tl" rotWithShape="0">
                    <a:srgbClr val="000000">
                      <a:alpha val="65000"/>
                    </a:srgbClr>
                  </a:outerShdw>
                </a:effectLst>
              </a:rPr>
              <a:t>L'effet de serre:</a:t>
            </a:r>
          </a:p>
        </p:txBody>
      </p:sp>
      <p:sp>
        <p:nvSpPr>
          <p:cNvPr id="5" name="Ellipse 4"/>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05</a:t>
            </a:r>
            <a:endParaRPr lang="fr-FR" sz="2000" dirty="0">
              <a:latin typeface="Times New Roman" panose="02020603050405020304" pitchFamily="18" charset="0"/>
              <a:cs typeface="Times New Roman" panose="02020603050405020304" pitchFamily="18" charset="0"/>
            </a:endParaRPr>
          </a:p>
        </p:txBody>
      </p:sp>
      <p:sp>
        <p:nvSpPr>
          <p:cNvPr id="8" name="Rectangle 7"/>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80792587"/>
      </p:ext>
    </p:extLst>
  </p:cSld>
  <p:clrMapOvr>
    <a:masterClrMapping/>
  </p:clrMapOvr>
  <mc:AlternateContent xmlns:mc="http://schemas.openxmlformats.org/markup-compatibility/2006" xmlns:p14="http://schemas.microsoft.com/office/powerpoint/2010/main">
    <mc:Choice Requires="p14">
      <p:transition spd="slow" p14:dur="175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26" presetClass="entr" presetSubtype="0" fill="hold" nodeType="with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wipe(down)">
                                      <p:cBhvr>
                                        <p:cTn id="19" dur="580">
                                          <p:stCondLst>
                                            <p:cond delay="0"/>
                                          </p:stCondLst>
                                        </p:cTn>
                                        <p:tgtEl>
                                          <p:spTgt spid="4098"/>
                                        </p:tgtEl>
                                      </p:cBhvr>
                                    </p:animEffect>
                                    <p:anim calcmode="lin" valueType="num">
                                      <p:cBhvr>
                                        <p:cTn id="20" dur="1822" tmFilter="0,0; 0.14,0.36; 0.43,0.73; 0.71,0.91; 1.0,1.0">
                                          <p:stCondLst>
                                            <p:cond delay="0"/>
                                          </p:stCondLst>
                                        </p:cTn>
                                        <p:tgtEl>
                                          <p:spTgt spid="4098"/>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4098"/>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4098"/>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4098"/>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4098"/>
                                        </p:tgtEl>
                                        <p:attrNameLst>
                                          <p:attrName>ppt_y</p:attrName>
                                        </p:attrNameLst>
                                      </p:cBhvr>
                                      <p:tavLst>
                                        <p:tav tm="0" fmla="#ppt_y-sin(pi*$)/81">
                                          <p:val>
                                            <p:fltVal val="0"/>
                                          </p:val>
                                        </p:tav>
                                        <p:tav tm="100000">
                                          <p:val>
                                            <p:fltVal val="1"/>
                                          </p:val>
                                        </p:tav>
                                      </p:tavLst>
                                    </p:anim>
                                    <p:animScale>
                                      <p:cBhvr>
                                        <p:cTn id="25" dur="26">
                                          <p:stCondLst>
                                            <p:cond delay="650"/>
                                          </p:stCondLst>
                                        </p:cTn>
                                        <p:tgtEl>
                                          <p:spTgt spid="4098"/>
                                        </p:tgtEl>
                                      </p:cBhvr>
                                      <p:to x="100000" y="60000"/>
                                    </p:animScale>
                                    <p:animScale>
                                      <p:cBhvr>
                                        <p:cTn id="26" dur="166" decel="50000">
                                          <p:stCondLst>
                                            <p:cond delay="676"/>
                                          </p:stCondLst>
                                        </p:cTn>
                                        <p:tgtEl>
                                          <p:spTgt spid="4098"/>
                                        </p:tgtEl>
                                      </p:cBhvr>
                                      <p:to x="100000" y="100000"/>
                                    </p:animScale>
                                    <p:animScale>
                                      <p:cBhvr>
                                        <p:cTn id="27" dur="26">
                                          <p:stCondLst>
                                            <p:cond delay="1312"/>
                                          </p:stCondLst>
                                        </p:cTn>
                                        <p:tgtEl>
                                          <p:spTgt spid="4098"/>
                                        </p:tgtEl>
                                      </p:cBhvr>
                                      <p:to x="100000" y="80000"/>
                                    </p:animScale>
                                    <p:animScale>
                                      <p:cBhvr>
                                        <p:cTn id="28" dur="166" decel="50000">
                                          <p:stCondLst>
                                            <p:cond delay="1338"/>
                                          </p:stCondLst>
                                        </p:cTn>
                                        <p:tgtEl>
                                          <p:spTgt spid="4098"/>
                                        </p:tgtEl>
                                      </p:cBhvr>
                                      <p:to x="100000" y="100000"/>
                                    </p:animScale>
                                    <p:animScale>
                                      <p:cBhvr>
                                        <p:cTn id="29" dur="26">
                                          <p:stCondLst>
                                            <p:cond delay="1642"/>
                                          </p:stCondLst>
                                        </p:cTn>
                                        <p:tgtEl>
                                          <p:spTgt spid="4098"/>
                                        </p:tgtEl>
                                      </p:cBhvr>
                                      <p:to x="100000" y="90000"/>
                                    </p:animScale>
                                    <p:animScale>
                                      <p:cBhvr>
                                        <p:cTn id="30" dur="166" decel="50000">
                                          <p:stCondLst>
                                            <p:cond delay="1668"/>
                                          </p:stCondLst>
                                        </p:cTn>
                                        <p:tgtEl>
                                          <p:spTgt spid="4098"/>
                                        </p:tgtEl>
                                      </p:cBhvr>
                                      <p:to x="100000" y="100000"/>
                                    </p:animScale>
                                    <p:animScale>
                                      <p:cBhvr>
                                        <p:cTn id="31" dur="26">
                                          <p:stCondLst>
                                            <p:cond delay="1808"/>
                                          </p:stCondLst>
                                        </p:cTn>
                                        <p:tgtEl>
                                          <p:spTgt spid="4098"/>
                                        </p:tgtEl>
                                      </p:cBhvr>
                                      <p:to x="100000" y="95000"/>
                                    </p:animScale>
                                    <p:animScale>
                                      <p:cBhvr>
                                        <p:cTn id="32" dur="166" decel="50000">
                                          <p:stCondLst>
                                            <p:cond delay="1834"/>
                                          </p:stCondLst>
                                        </p:cTn>
                                        <p:tgtEl>
                                          <p:spTgt spid="409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364491490"/>
              </p:ext>
            </p:extLst>
          </p:nvPr>
        </p:nvGraphicFramePr>
        <p:xfrm>
          <a:off x="110334" y="1484783"/>
          <a:ext cx="8934317" cy="3839454"/>
        </p:xfrm>
        <a:graphic>
          <a:graphicData uri="http://schemas.openxmlformats.org/drawingml/2006/table">
            <a:tbl>
              <a:tblPr firstRow="1" firstCol="1" bandRow="1">
                <a:tableStyleId>{72833802-FEF1-4C79-8D5D-14CF1EAF98D9}</a:tableStyleId>
              </a:tblPr>
              <a:tblGrid>
                <a:gridCol w="1725362"/>
                <a:gridCol w="800242"/>
                <a:gridCol w="936104"/>
                <a:gridCol w="639918"/>
                <a:gridCol w="720080"/>
                <a:gridCol w="720080"/>
                <a:gridCol w="648072"/>
                <a:gridCol w="648072"/>
                <a:gridCol w="1224136"/>
                <a:gridCol w="872251"/>
              </a:tblGrid>
              <a:tr h="326961">
                <a:tc>
                  <a:txBody>
                    <a:bodyPr/>
                    <a:lstStyle/>
                    <a:p>
                      <a:pPr>
                        <a:lnSpc>
                          <a:spcPct val="115000"/>
                        </a:lnSpc>
                        <a:spcAft>
                          <a:spcPts val="0"/>
                        </a:spcAft>
                      </a:pPr>
                      <a:r>
                        <a:rPr lang="fr-FR" sz="1600" dirty="0">
                          <a:effectLst/>
                        </a:rPr>
                        <a:t>KTEP/PCI/2005</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Solides</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Essence </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Gaz Oïl</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Fuel lourd</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Fuel léger</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GPL</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GN</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Electricité </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total</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91913">
                <a:tc>
                  <a:txBody>
                    <a:bodyPr/>
                    <a:lstStyle/>
                    <a:p>
                      <a:pPr>
                        <a:lnSpc>
                          <a:spcPct val="115000"/>
                        </a:lnSpc>
                        <a:spcAft>
                          <a:spcPts val="0"/>
                        </a:spcAft>
                      </a:pPr>
                      <a:r>
                        <a:rPr lang="fr-FR" sz="1600" dirty="0">
                          <a:effectLst/>
                        </a:rPr>
                        <a:t>INDUSTRIE </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0</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0</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548</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0</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0</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72</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2078</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528</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3226</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91913">
                <a:tc>
                  <a:txBody>
                    <a:bodyPr/>
                    <a:lstStyle/>
                    <a:p>
                      <a:pPr>
                        <a:lnSpc>
                          <a:spcPct val="115000"/>
                        </a:lnSpc>
                        <a:spcAft>
                          <a:spcPts val="0"/>
                        </a:spcAft>
                      </a:pPr>
                      <a:r>
                        <a:rPr lang="fr-FR" sz="1600" dirty="0">
                          <a:effectLst/>
                        </a:rPr>
                        <a:t>RESIDENTIEL</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0</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0</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1165</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0</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54</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1498</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2509</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807</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6034</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95957">
                <a:tc>
                  <a:txBody>
                    <a:bodyPr/>
                    <a:lstStyle/>
                    <a:p>
                      <a:pPr>
                        <a:lnSpc>
                          <a:spcPct val="115000"/>
                        </a:lnSpc>
                        <a:spcAft>
                          <a:spcPts val="0"/>
                        </a:spcAft>
                      </a:pPr>
                      <a:r>
                        <a:rPr lang="fr-FR" sz="1600">
                          <a:effectLst/>
                        </a:rPr>
                        <a:t>TERTIAIRE </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0</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0</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101</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0</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0</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55</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360</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498</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1013</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95957">
                <a:tc>
                  <a:txBody>
                    <a:bodyPr/>
                    <a:lstStyle/>
                    <a:p>
                      <a:pPr>
                        <a:lnSpc>
                          <a:spcPct val="115000"/>
                        </a:lnSpc>
                        <a:spcAft>
                          <a:spcPts val="0"/>
                        </a:spcAft>
                      </a:pPr>
                      <a:r>
                        <a:rPr lang="fr-FR" sz="1600">
                          <a:effectLst/>
                        </a:rPr>
                        <a:t>TRANSPORT</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0</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2377</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2482</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334</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0</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338</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0</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4</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5536</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910969">
                <a:tc>
                  <a:txBody>
                    <a:bodyPr/>
                    <a:lstStyle/>
                    <a:p>
                      <a:pPr>
                        <a:lnSpc>
                          <a:spcPct val="115000"/>
                        </a:lnSpc>
                        <a:spcAft>
                          <a:spcPts val="0"/>
                        </a:spcAft>
                      </a:pPr>
                      <a:r>
                        <a:rPr lang="fr-FR" sz="1600" dirty="0">
                          <a:effectLst/>
                        </a:rPr>
                        <a:t>AGRICULTURE +HYDRAULIQUE </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2</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0</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862</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0</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0</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0</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0</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266</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1130</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91913">
                <a:tc>
                  <a:txBody>
                    <a:bodyPr/>
                    <a:lstStyle/>
                    <a:p>
                      <a:pPr>
                        <a:lnSpc>
                          <a:spcPct val="115000"/>
                        </a:lnSpc>
                        <a:spcAft>
                          <a:spcPts val="0"/>
                        </a:spcAft>
                      </a:pPr>
                      <a:r>
                        <a:rPr lang="fr-FR" sz="1600" dirty="0">
                          <a:effectLst/>
                        </a:rPr>
                        <a:t>CONSOMMATION FINAL </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2</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2377</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5158</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334</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54</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a:effectLst/>
                        </a:rPr>
                        <a:t>1964</a:t>
                      </a:r>
                      <a:endParaRPr lang="fr-FR" sz="160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4947</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2104</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fr-FR" sz="1600" dirty="0">
                          <a:effectLst/>
                        </a:rPr>
                        <a:t>16939</a:t>
                      </a:r>
                      <a:endParaRPr lang="fr-FR" sz="1600" dirty="0">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Rectangle 5"/>
          <p:cNvSpPr/>
          <p:nvPr/>
        </p:nvSpPr>
        <p:spPr>
          <a:xfrm>
            <a:off x="539552" y="260947"/>
            <a:ext cx="7729222" cy="809160"/>
          </a:xfrm>
          <a:prstGeom prst="rect">
            <a:avLst/>
          </a:prstGeom>
        </p:spPr>
        <p:style>
          <a:lnRef idx="0">
            <a:schemeClr val="accent1"/>
          </a:lnRef>
          <a:fillRef idx="1001">
            <a:schemeClr val="lt1"/>
          </a:fillRef>
          <a:effectRef idx="3">
            <a:schemeClr val="accent1"/>
          </a:effectRef>
          <a:fontRef idx="minor">
            <a:schemeClr val="lt1"/>
          </a:fontRef>
        </p:style>
        <p:txBody>
          <a:bodyPr rtlCol="0" anchor="ctr"/>
          <a:lstStyle/>
          <a:p>
            <a:pPr algn="ctr"/>
            <a:endParaRPr lang="fr-FR"/>
          </a:p>
        </p:txBody>
      </p:sp>
      <p:sp>
        <p:nvSpPr>
          <p:cNvPr id="7" name="Titre 1"/>
          <p:cNvSpPr txBox="1">
            <a:spLocks/>
          </p:cNvSpPr>
          <p:nvPr/>
        </p:nvSpPr>
        <p:spPr>
          <a:xfrm>
            <a:off x="779198" y="558430"/>
            <a:ext cx="8792558" cy="322968"/>
          </a:xfrm>
          <a:prstGeom prst="rect">
            <a:avLst/>
          </a:prstGeom>
        </p:spPr>
        <p:txBody>
          <a:bodyPr vert="horz" lIns="45720" tIns="0" rIns="45720" bIns="0"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a:lstStyle>
          <a:p>
            <a:r>
              <a:rPr lang="fr-FR" sz="3200" cap="none" spc="50" dirty="0">
                <a:ln w="11430"/>
                <a:solidFill>
                  <a:srgbClr val="7030A0"/>
                </a:solidFill>
                <a:effectLst>
                  <a:outerShdw blurRad="76200" dist="50800" dir="5400000" algn="tl" rotWithShape="0">
                    <a:srgbClr val="000000">
                      <a:alpha val="65000"/>
                    </a:srgbClr>
                  </a:outerShdw>
                </a:effectLst>
              </a:rPr>
              <a:t>L’énergie et le bâtiment en Algérie:</a:t>
            </a:r>
          </a:p>
        </p:txBody>
      </p:sp>
      <p:sp>
        <p:nvSpPr>
          <p:cNvPr id="5" name="Ellipse 4"/>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06</a:t>
            </a:r>
            <a:endParaRPr lang="fr-FR" sz="2000" dirty="0">
              <a:latin typeface="Times New Roman" panose="02020603050405020304" pitchFamily="18" charset="0"/>
              <a:cs typeface="Times New Roman" panose="02020603050405020304" pitchFamily="18" charset="0"/>
            </a:endParaRPr>
          </a:p>
        </p:txBody>
      </p:sp>
      <p:sp>
        <p:nvSpPr>
          <p:cNvPr id="8" name="Rectangle 7"/>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526733125"/>
      </p:ext>
    </p:extLst>
  </p:cSld>
  <p:clrMapOvr>
    <a:masterClrMapping/>
  </p:clrMapOvr>
  <mc:AlternateContent xmlns:mc="http://schemas.openxmlformats.org/markup-compatibility/2006" xmlns:p14="http://schemas.microsoft.com/office/powerpoint/2010/main">
    <mc:Choice Requires="p14">
      <p:transition spd="slow" p14:dur="1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80">
                                          <p:stCondLst>
                                            <p:cond delay="0"/>
                                          </p:stCondLst>
                                        </p:cTn>
                                        <p:tgtEl>
                                          <p:spTgt spid="4"/>
                                        </p:tgtEl>
                                      </p:cBhvr>
                                    </p:animEffect>
                                    <p:anim calcmode="lin" valueType="num">
                                      <p:cBhvr>
                                        <p:cTn id="22"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7" dur="26">
                                          <p:stCondLst>
                                            <p:cond delay="650"/>
                                          </p:stCondLst>
                                        </p:cTn>
                                        <p:tgtEl>
                                          <p:spTgt spid="4"/>
                                        </p:tgtEl>
                                      </p:cBhvr>
                                      <p:to x="100000" y="60000"/>
                                    </p:animScale>
                                    <p:animScale>
                                      <p:cBhvr>
                                        <p:cTn id="28" dur="166" decel="50000">
                                          <p:stCondLst>
                                            <p:cond delay="676"/>
                                          </p:stCondLst>
                                        </p:cTn>
                                        <p:tgtEl>
                                          <p:spTgt spid="4"/>
                                        </p:tgtEl>
                                      </p:cBhvr>
                                      <p:to x="100000" y="100000"/>
                                    </p:animScale>
                                    <p:animScale>
                                      <p:cBhvr>
                                        <p:cTn id="29" dur="26">
                                          <p:stCondLst>
                                            <p:cond delay="1312"/>
                                          </p:stCondLst>
                                        </p:cTn>
                                        <p:tgtEl>
                                          <p:spTgt spid="4"/>
                                        </p:tgtEl>
                                      </p:cBhvr>
                                      <p:to x="100000" y="80000"/>
                                    </p:animScale>
                                    <p:animScale>
                                      <p:cBhvr>
                                        <p:cTn id="30" dur="166" decel="50000">
                                          <p:stCondLst>
                                            <p:cond delay="1338"/>
                                          </p:stCondLst>
                                        </p:cTn>
                                        <p:tgtEl>
                                          <p:spTgt spid="4"/>
                                        </p:tgtEl>
                                      </p:cBhvr>
                                      <p:to x="100000" y="100000"/>
                                    </p:animScale>
                                    <p:animScale>
                                      <p:cBhvr>
                                        <p:cTn id="31" dur="26">
                                          <p:stCondLst>
                                            <p:cond delay="1642"/>
                                          </p:stCondLst>
                                        </p:cTn>
                                        <p:tgtEl>
                                          <p:spTgt spid="4"/>
                                        </p:tgtEl>
                                      </p:cBhvr>
                                      <p:to x="100000" y="90000"/>
                                    </p:animScale>
                                    <p:animScale>
                                      <p:cBhvr>
                                        <p:cTn id="32" dur="166" decel="50000">
                                          <p:stCondLst>
                                            <p:cond delay="1668"/>
                                          </p:stCondLst>
                                        </p:cTn>
                                        <p:tgtEl>
                                          <p:spTgt spid="4"/>
                                        </p:tgtEl>
                                      </p:cBhvr>
                                      <p:to x="100000" y="100000"/>
                                    </p:animScale>
                                    <p:animScale>
                                      <p:cBhvr>
                                        <p:cTn id="33" dur="26">
                                          <p:stCondLst>
                                            <p:cond delay="1808"/>
                                          </p:stCondLst>
                                        </p:cTn>
                                        <p:tgtEl>
                                          <p:spTgt spid="4"/>
                                        </p:tgtEl>
                                      </p:cBhvr>
                                      <p:to x="100000" y="95000"/>
                                    </p:animScale>
                                    <p:animScale>
                                      <p:cBhvr>
                                        <p:cTn id="34"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412776"/>
            <a:ext cx="6720366" cy="4062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999727" y="5445224"/>
            <a:ext cx="3960440" cy="830997"/>
          </a:xfrm>
          <a:prstGeom prst="rect">
            <a:avLst/>
          </a:prstGeom>
        </p:spPr>
        <p:txBody>
          <a:bodyPr wrap="square">
            <a:spAutoFit/>
          </a:bodyPr>
          <a:lstStyle/>
          <a:p>
            <a:r>
              <a:rPr lang="fr-FR" sz="2400" dirty="0" smtClean="0">
                <a:latin typeface="Times New Roman"/>
                <a:ea typeface="Calibri"/>
              </a:rPr>
              <a:t>La consommation </a:t>
            </a:r>
            <a:r>
              <a:rPr lang="fr-FR" sz="2400" dirty="0">
                <a:latin typeface="Times New Roman"/>
                <a:ea typeface="Calibri"/>
              </a:rPr>
              <a:t>électrique 1963-2007. Source: </a:t>
            </a:r>
            <a:r>
              <a:rPr lang="fr-FR" sz="2400" dirty="0" err="1">
                <a:latin typeface="Times New Roman"/>
                <a:ea typeface="Calibri"/>
              </a:rPr>
              <a:t>Sonelgaz</a:t>
            </a:r>
            <a:r>
              <a:rPr lang="fr-FR" sz="2400" dirty="0">
                <a:latin typeface="Times New Roman"/>
                <a:ea typeface="Calibri"/>
              </a:rPr>
              <a:t>.</a:t>
            </a:r>
            <a:endParaRPr lang="fr-FR" sz="2400" dirty="0"/>
          </a:p>
        </p:txBody>
      </p:sp>
      <p:sp>
        <p:nvSpPr>
          <p:cNvPr id="8" name="Titre 1"/>
          <p:cNvSpPr txBox="1">
            <a:spLocks/>
          </p:cNvSpPr>
          <p:nvPr/>
        </p:nvSpPr>
        <p:spPr>
          <a:xfrm>
            <a:off x="-396552" y="801776"/>
            <a:ext cx="8792558" cy="322968"/>
          </a:xfrm>
          <a:prstGeom prst="rect">
            <a:avLst/>
          </a:prstGeom>
        </p:spPr>
        <p:txBody>
          <a:bodyPr vert="horz" lIns="45720" tIns="0" rIns="45720" bIns="0"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a:lstStyle>
          <a:p>
            <a:pPr algn="ctr"/>
            <a:r>
              <a:rPr lang="fr-FR" sz="3200" cap="none" spc="50" dirty="0">
                <a:ln w="11430"/>
                <a:solidFill>
                  <a:srgbClr val="FFFF00"/>
                </a:solidFill>
                <a:effectLst>
                  <a:outerShdw blurRad="76200" dist="50800" dir="5400000" algn="tl" rotWithShape="0">
                    <a:srgbClr val="000000">
                      <a:alpha val="65000"/>
                    </a:srgbClr>
                  </a:outerShdw>
                </a:effectLst>
              </a:rPr>
              <a:t>Évolution de la consommation</a:t>
            </a:r>
            <a:br>
              <a:rPr lang="fr-FR" sz="3200" cap="none" spc="50" dirty="0">
                <a:ln w="11430"/>
                <a:solidFill>
                  <a:srgbClr val="FFFF00"/>
                </a:solidFill>
                <a:effectLst>
                  <a:outerShdw blurRad="76200" dist="50800" dir="5400000" algn="tl" rotWithShape="0">
                    <a:srgbClr val="000000">
                      <a:alpha val="65000"/>
                    </a:srgbClr>
                  </a:outerShdw>
                </a:effectLst>
              </a:rPr>
            </a:br>
            <a:r>
              <a:rPr lang="fr-FR" sz="3200" cap="none" spc="50" dirty="0">
                <a:ln w="11430"/>
                <a:solidFill>
                  <a:srgbClr val="FFFF00"/>
                </a:solidFill>
                <a:effectLst>
                  <a:outerShdw blurRad="76200" dist="50800" dir="5400000" algn="tl" rotWithShape="0">
                    <a:srgbClr val="000000">
                      <a:alpha val="65000"/>
                    </a:srgbClr>
                  </a:outerShdw>
                </a:effectLst>
              </a:rPr>
              <a:t> d'énergie en Algérie:</a:t>
            </a:r>
          </a:p>
        </p:txBody>
      </p:sp>
      <p:sp>
        <p:nvSpPr>
          <p:cNvPr id="6" name="Ellipse 5"/>
          <p:cNvSpPr/>
          <p:nvPr/>
        </p:nvSpPr>
        <p:spPr>
          <a:xfrm>
            <a:off x="3923928" y="6330625"/>
            <a:ext cx="1368152" cy="43204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000" dirty="0" smtClean="0">
                <a:latin typeface="Times New Roman" panose="02020603050405020304" pitchFamily="18" charset="0"/>
                <a:cs typeface="Times New Roman" panose="02020603050405020304" pitchFamily="18" charset="0"/>
              </a:rPr>
              <a:t>07</a:t>
            </a:r>
            <a:endParaRPr lang="fr-FR" sz="2000" dirty="0">
              <a:latin typeface="Times New Roman" panose="02020603050405020304" pitchFamily="18" charset="0"/>
              <a:cs typeface="Times New Roman" panose="02020603050405020304" pitchFamily="18" charset="0"/>
            </a:endParaRPr>
          </a:p>
        </p:txBody>
      </p:sp>
      <p:sp>
        <p:nvSpPr>
          <p:cNvPr id="9" name="Rectangle 8"/>
          <p:cNvSpPr/>
          <p:nvPr/>
        </p:nvSpPr>
        <p:spPr>
          <a:xfrm>
            <a:off x="323528" y="6546649"/>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p:cNvSpPr/>
          <p:nvPr/>
        </p:nvSpPr>
        <p:spPr>
          <a:xfrm>
            <a:off x="5292080" y="6569508"/>
            <a:ext cx="3600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471575497"/>
      </p:ext>
    </p:extLst>
  </p:cSld>
  <p:clrMapOvr>
    <a:masterClrMapping/>
  </p:clrMapOvr>
  <mc:AlternateContent xmlns:mc="http://schemas.openxmlformats.org/markup-compatibility/2006" xmlns:p14="http://schemas.microsoft.com/office/powerpoint/2010/main">
    <mc:Choice Requires="p14">
      <p:transition spd="slow" p14:dur="20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6146"/>
                                        </p:tgtEl>
                                        <p:attrNameLst>
                                          <p:attrName>style.visibility</p:attrName>
                                        </p:attrNameLst>
                                      </p:cBhvr>
                                      <p:to>
                                        <p:strVal val="visible"/>
                                      </p:to>
                                    </p:set>
                                    <p:anim calcmode="lin" valueType="num">
                                      <p:cBhvr additive="base">
                                        <p:cTn id="15" dur="500" fill="hold"/>
                                        <p:tgtEl>
                                          <p:spTgt spid="6146"/>
                                        </p:tgtEl>
                                        <p:attrNameLst>
                                          <p:attrName>ppt_x</p:attrName>
                                        </p:attrNameLst>
                                      </p:cBhvr>
                                      <p:tavLst>
                                        <p:tav tm="0">
                                          <p:val>
                                            <p:strVal val="#ppt_x"/>
                                          </p:val>
                                        </p:tav>
                                        <p:tav tm="100000">
                                          <p:val>
                                            <p:strVal val="#ppt_x"/>
                                          </p:val>
                                        </p:tav>
                                      </p:tavLst>
                                    </p:anim>
                                    <p:anim calcmode="lin" valueType="num">
                                      <p:cBhvr additive="base">
                                        <p:cTn id="16" dur="500" fill="hold"/>
                                        <p:tgtEl>
                                          <p:spTgt spid="614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animBg="1"/>
    </p:bldLst>
  </p:timing>
</p:sld>
</file>

<file path=ppt/theme/theme1.xml><?xml version="1.0" encoding="utf-8"?>
<a:theme xmlns:a="http://schemas.openxmlformats.org/drawingml/2006/main" name="Technique">
  <a:themeElements>
    <a:clrScheme name="Technique">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que">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que">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9232</TotalTime>
  <Words>1510</Words>
  <Application>Microsoft Office PowerPoint</Application>
  <PresentationFormat>Affichage à l'écran (4:3)</PresentationFormat>
  <Paragraphs>522</Paragraphs>
  <Slides>48</Slides>
  <Notes>11</Notes>
  <HiddenSlides>0</HiddenSlides>
  <MMClips>1</MMClips>
  <ScaleCrop>false</ScaleCrop>
  <HeadingPairs>
    <vt:vector size="4" baseType="variant">
      <vt:variant>
        <vt:lpstr>Thème</vt:lpstr>
      </vt:variant>
      <vt:variant>
        <vt:i4>1</vt:i4>
      </vt:variant>
      <vt:variant>
        <vt:lpstr>Titres des diapositives</vt:lpstr>
      </vt:variant>
      <vt:variant>
        <vt:i4>48</vt:i4>
      </vt:variant>
    </vt:vector>
  </HeadingPairs>
  <TitlesOfParts>
    <vt:vector size="49" baseType="lpstr">
      <vt:lpstr>Technique</vt:lpstr>
      <vt:lpstr>Présentation PowerPoint</vt:lpstr>
      <vt:lpstr>     PLAN DE TRAVAIL .</vt:lpstr>
      <vt:lpstr> INTRODUCTION GÉNÉRALE:  </vt:lpstr>
      <vt:lpstr>Problématique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piézoélectrique:</vt:lpstr>
      <vt:lpstr>APPLICATIONS:</vt:lpstr>
      <vt:lpstr>Présentation PowerPoint</vt:lpstr>
      <vt:lpstr>Présentation PowerPoint</vt:lpstr>
      <vt:lpstr>INTRODUCTION:</vt:lpstr>
      <vt:lpstr>   Présentation  du site :</vt:lpstr>
      <vt:lpstr>Présentation PowerPoint</vt:lpstr>
      <vt:lpstr>Présentation PowerPoint</vt:lpstr>
      <vt:lpstr>Présentation PowerPoint</vt:lpstr>
      <vt:lpstr>Présentation PowerPoint</vt:lpstr>
      <vt:lpstr>OBJECTIF D’ÉTUDE</vt:lpstr>
      <vt:lpstr>Présentation PowerPoint</vt:lpstr>
      <vt:lpstr>Présentation PowerPoint</vt:lpstr>
      <vt:lpstr>Présentation PowerPoint</vt:lpstr>
      <vt:lpstr>Présentation PowerPoint</vt:lpstr>
      <vt:lpstr>Présentation PowerPoint</vt:lpstr>
      <vt:lpstr>Présentation PowerPoint</vt:lpstr>
      <vt:lpstr>OBJECTIF D’ÉTUDE. </vt:lpstr>
      <vt:lpstr>Présentation PowerPoint</vt:lpstr>
      <vt:lpstr>Présentation PowerPoint</vt:lpstr>
      <vt:lpstr>    Bordereaux du prix unitaire pavé générateur d’énergie : </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archi-amine</dc:creator>
  <cp:lastModifiedBy>archi-amine</cp:lastModifiedBy>
  <cp:revision>181</cp:revision>
  <dcterms:created xsi:type="dcterms:W3CDTF">2015-04-19T18:46:06Z</dcterms:created>
  <dcterms:modified xsi:type="dcterms:W3CDTF">2015-06-09T09:22:00Z</dcterms:modified>
</cp:coreProperties>
</file>